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4"/>
  </p:notesMasterIdLst>
  <p:handoutMasterIdLst>
    <p:handoutMasterId r:id="rId45"/>
  </p:handoutMasterIdLst>
  <p:sldIdLst>
    <p:sldId id="256" r:id="rId3"/>
    <p:sldId id="259" r:id="rId4"/>
    <p:sldId id="281" r:id="rId5"/>
    <p:sldId id="264" r:id="rId6"/>
    <p:sldId id="265" r:id="rId7"/>
    <p:sldId id="266" r:id="rId8"/>
    <p:sldId id="267" r:id="rId9"/>
    <p:sldId id="270" r:id="rId10"/>
    <p:sldId id="272" r:id="rId11"/>
    <p:sldId id="279" r:id="rId12"/>
    <p:sldId id="273" r:id="rId13"/>
    <p:sldId id="277" r:id="rId14"/>
    <p:sldId id="280" r:id="rId15"/>
    <p:sldId id="271" r:id="rId16"/>
    <p:sldId id="282" r:id="rId17"/>
    <p:sldId id="283" r:id="rId18"/>
    <p:sldId id="286" r:id="rId19"/>
    <p:sldId id="287" r:id="rId20"/>
    <p:sldId id="288" r:id="rId21"/>
    <p:sldId id="289" r:id="rId22"/>
    <p:sldId id="290" r:id="rId23"/>
    <p:sldId id="291" r:id="rId24"/>
    <p:sldId id="303" r:id="rId25"/>
    <p:sldId id="304" r:id="rId26"/>
    <p:sldId id="305" r:id="rId27"/>
    <p:sldId id="306" r:id="rId28"/>
    <p:sldId id="307" r:id="rId29"/>
    <p:sldId id="308" r:id="rId30"/>
    <p:sldId id="322" r:id="rId31"/>
    <p:sldId id="323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1" r:id="rId4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6633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352" y="-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25DAB-5CC8-446F-B033-DF00C9242516}" type="datetimeFigureOut">
              <a:rPr lang="es-ES" smtClean="0"/>
              <a:pPr/>
              <a:t>10/22/14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52697-FADB-4533-8F96-5B144ACE22A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2853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05A68-53CB-47F8-813D-6BC3E9DA80FC}" type="datetimeFigureOut">
              <a:rPr lang="es-ES" smtClean="0"/>
              <a:pPr/>
              <a:t>10/22/14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A0D99-2F55-4C3B-B594-C4350D3C003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6017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A0D99-2F55-4C3B-B594-C4350D3C0037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smtClean="0">
              <a:ea typeface="ＭＳ Ｐゴシック" pitchFamily="34" charset="-128"/>
            </a:endParaRPr>
          </a:p>
        </p:txBody>
      </p:sp>
      <p:sp>
        <p:nvSpPr>
          <p:cNvPr id="922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EFED26D-EB92-4FF4-A143-F7DE96082D9C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F8CF-E1AF-4219-9344-7DB1065D9148}" type="datetime1">
              <a:rPr lang="es-ES" smtClean="0"/>
              <a:pPr/>
              <a:t>10/22/14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COSEHOGUA "Integrando la Region"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5-4FBA-40D8-82E9-F6CE5AF80BC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98CE-82F7-466B-A648-1E724BFDC523}" type="datetime1">
              <a:rPr lang="es-ES" smtClean="0"/>
              <a:pPr/>
              <a:t>10/22/14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COSEHOGUA "Integrando la Region"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5-4FBA-40D8-82E9-F6CE5AF80BC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EC24-125E-4CCE-A33A-627E44803D57}" type="datetime1">
              <a:rPr lang="es-ES" smtClean="0"/>
              <a:pPr/>
              <a:t>10/22/14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COSEHOGUA "Integrando la Region"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5-4FBA-40D8-82E9-F6CE5AF80BC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C87E8-DE20-44D3-8721-1CB3A316913C}" type="datetime1">
              <a:rPr lang="en-US"/>
              <a:pPr>
                <a:defRPr/>
              </a:pPr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22A4-A3B5-492F-9ED3-0B88B0B6D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04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82083-1B51-46D5-9270-64B12B830C46}" type="datetime1">
              <a:rPr lang="en-US"/>
              <a:pPr>
                <a:defRPr/>
              </a:pPr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748AA-A259-40B7-A326-F3F386872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99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46185-B113-4722-BCDE-F996D364EDA7}" type="datetime1">
              <a:rPr lang="en-US"/>
              <a:pPr>
                <a:defRPr/>
              </a:pPr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239C3-60B7-4DF5-BB5B-F55086863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64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9845B-9914-41AF-A925-7832C684EF11}" type="datetime1">
              <a:rPr lang="en-US"/>
              <a:pPr>
                <a:defRPr/>
              </a:pPr>
              <a:t>10/22/14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17791-0275-48B1-94DA-049FAEE3B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43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5F162-A53D-42D2-9A96-CE2B81D27100}" type="datetime1">
              <a:rPr lang="en-US"/>
              <a:pPr>
                <a:defRPr/>
              </a:pPr>
              <a:t>10/22/14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61BA7-7B8A-4F3B-B957-852E714AE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82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17EA9-9368-4955-9054-11489B72BEB3}" type="datetime1">
              <a:rPr lang="en-US"/>
              <a:pPr>
                <a:defRPr/>
              </a:pPr>
              <a:t>10/22/14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9AD56-DB19-4D35-855E-48446E9DA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9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3901A-8DB1-4C16-A544-8214DB5E2E3C}" type="datetime1">
              <a:rPr lang="en-US"/>
              <a:pPr>
                <a:defRPr/>
              </a:pPr>
              <a:t>10/22/14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3357B-EDF0-4D89-9251-DA5AA1518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28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7DAC6-F9E9-49AB-81DE-E2D526CD9B7B}" type="datetime1">
              <a:rPr lang="en-US"/>
              <a:pPr>
                <a:defRPr/>
              </a:pPr>
              <a:t>10/22/14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46CC4-006F-457F-A92F-0C3FD2D27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2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9C3CE-8437-4215-A4C3-8D50C14211E5}" type="datetime1">
              <a:rPr lang="es-ES" smtClean="0"/>
              <a:pPr/>
              <a:t>10/22/14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COSEHOGUA "Integrando la Region"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5-4FBA-40D8-82E9-F6CE5AF80BC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5C6EB-E885-4CB9-A1FB-BAB220E0EBA7}" type="datetime1">
              <a:rPr lang="en-US"/>
              <a:pPr>
                <a:defRPr/>
              </a:pPr>
              <a:t>10/22/14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96FB1-6231-4AB1-8280-375527A4B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57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ACEA6-8CFE-48F0-AFB2-3ADED4C3C5EF}" type="datetime1">
              <a:rPr lang="en-US"/>
              <a:pPr>
                <a:defRPr/>
              </a:pPr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E32D3-8BC7-4959-8BAB-7DF1B6701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47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34388-B6A9-4E9E-9EF6-6FBE5430C3C6}" type="datetime1">
              <a:rPr lang="en-US"/>
              <a:pPr>
                <a:defRPr/>
              </a:pPr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B8AA6-695A-44AC-BCB6-07DFE8800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77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" y="838200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91000"/>
          </a:xfrm>
        </p:spPr>
        <p:txBody>
          <a:bodyPr/>
          <a:lstStyle/>
          <a:p>
            <a:pPr lvl="0"/>
            <a:endParaRPr lang="es-MX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62497-BAAF-4444-9DD8-D5304DBD9C7A}" type="datetime1">
              <a:rPr lang="en-US"/>
              <a:pPr>
                <a:defRPr/>
              </a:pPr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BB7ED-9B5A-4FE8-9E9E-82044F071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86600"/>
      </p:ext>
    </p:extLst>
  </p:cSld>
  <p:clrMapOvr>
    <a:masterClrMapping/>
  </p:clrMapOvr>
  <p:transition xmlns:p14="http://schemas.microsoft.com/office/powerpoint/2010/main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EC66-9020-4AEB-B040-1B93CFC3832E}" type="datetime1">
              <a:rPr lang="es-ES" smtClean="0"/>
              <a:pPr/>
              <a:t>10/22/14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COSEHOGUA "Integrando la Region"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5-4FBA-40D8-82E9-F6CE5AF80BC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5536-960A-4ADB-A383-5A911EEF2AB4}" type="datetime1">
              <a:rPr lang="es-ES" smtClean="0"/>
              <a:pPr/>
              <a:t>10/22/14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COSEHOGUA "Integrando la Region"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5-4FBA-40D8-82E9-F6CE5AF80BC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0F69-7F42-460E-8E73-5C840235380D}" type="datetime1">
              <a:rPr lang="es-ES" smtClean="0"/>
              <a:pPr/>
              <a:t>10/22/14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COSEHOGUA "Integrando la Region"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5-4FBA-40D8-82E9-F6CE5AF80BC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BF93-7DD4-43A0-AADA-29FD4EE79BDC}" type="datetime1">
              <a:rPr lang="es-ES" smtClean="0"/>
              <a:pPr/>
              <a:t>10/22/14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COSEHOGUA "Integrando la Region"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5-4FBA-40D8-82E9-F6CE5AF80BC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2FBD-77C8-433F-BEF0-DAABDA749884}" type="datetime1">
              <a:rPr lang="es-ES" smtClean="0"/>
              <a:pPr/>
              <a:t>10/22/14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COSEHOGUA "Integrando la Region"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5-4FBA-40D8-82E9-F6CE5AF80BC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EFD2-A0CF-4044-A599-22EE62EBCA90}" type="datetime1">
              <a:rPr lang="es-ES" smtClean="0"/>
              <a:pPr/>
              <a:t>10/22/14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COSEHOGUA "Integrando la Region"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5-4FBA-40D8-82E9-F6CE5AF80BC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CA82-BAE4-4A27-9B61-07F9B3F1CC6E}" type="datetime1">
              <a:rPr lang="es-ES" smtClean="0"/>
              <a:pPr/>
              <a:t>10/22/14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COSEHOGUA "Integrando la Region"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5-4FBA-40D8-82E9-F6CE5AF80BC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000000"/>
            </a:gs>
            <a:gs pos="39999">
              <a:srgbClr val="0A128C"/>
            </a:gs>
            <a:gs pos="70000">
              <a:srgbClr val="181CC7"/>
            </a:gs>
            <a:gs pos="100000">
              <a:schemeClr val="tx2"/>
            </a:gs>
            <a:gs pos="100000">
              <a:srgbClr val="8C3D9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9C78-B5CC-4627-A318-88263AD17140}" type="datetime1">
              <a:rPr lang="es-ES" smtClean="0"/>
              <a:pPr/>
              <a:t>10/22/14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COSEHOGUA "Integrando la Region"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F4905-4FBA-40D8-82E9-F6CE5AF80BC5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838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1200"/>
            <a:ext cx="822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111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B608A79-26DE-4D0C-AB69-480B6F0CE91A}" type="datetime1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111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111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0800BAD-48DB-4B88-BDFA-DE2D560DBF35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pic>
        <p:nvPicPr>
          <p:cNvPr id="1031" name="Picture 14" descr="insidebar_spa_blue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43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xmlns:p14="http://schemas.microsoft.com/office/powerpoint/2010/main">
    <p:checker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1.jpeg"/><Relationship Id="rId3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5" Type="http://schemas.openxmlformats.org/officeDocument/2006/relationships/image" Target="../media/image52.jpeg"/><Relationship Id="rId6" Type="http://schemas.openxmlformats.org/officeDocument/2006/relationships/image" Target="../media/image53.jpeg"/><Relationship Id="rId7" Type="http://schemas.openxmlformats.org/officeDocument/2006/relationships/image" Target="../media/image54.jpeg"/><Relationship Id="rId8" Type="http://schemas.openxmlformats.org/officeDocument/2006/relationships/image" Target="../media/image55.gif"/><Relationship Id="rId9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7.jpeg"/><Relationship Id="rId3" Type="http://schemas.openxmlformats.org/officeDocument/2006/relationships/image" Target="../media/image5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image" Target="../media/image61.jpeg"/><Relationship Id="rId5" Type="http://schemas.openxmlformats.org/officeDocument/2006/relationships/image" Target="../media/image62.jpeg"/><Relationship Id="rId6" Type="http://schemas.openxmlformats.org/officeDocument/2006/relationships/image" Target="../media/image63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4" Type="http://schemas.openxmlformats.org/officeDocument/2006/relationships/image" Target="../media/image65.png"/><Relationship Id="rId5" Type="http://schemas.openxmlformats.org/officeDocument/2006/relationships/image" Target="../media/image66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4" Type="http://schemas.openxmlformats.org/officeDocument/2006/relationships/image" Target="../media/image69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755576" y="2708919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  <a:latin typeface="Book Antiqua" pitchFamily="18" charset="0"/>
              </a:rPr>
              <a:t>CONSEJO DE SEGURIDAD HOTELERA DE GUATEMALA</a:t>
            </a:r>
            <a:endParaRPr lang="es-ES" sz="4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2051" name="Picture 3" descr="C:\Documents and Settings\Administrador\Escritorio\Seguridad 2013\COSEHOGUA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  <a:effectLst>
            <a:innerShdw blurRad="63500" dist="50800" dir="18900000">
              <a:srgbClr val="663300">
                <a:alpha val="50000"/>
              </a:srgbClr>
            </a:innerShdw>
          </a:effectLst>
        </p:spPr>
      </p:pic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1532-8345-4102-865D-9BDD61621386}" type="datetime1">
              <a:rPr lang="es-ES" smtClean="0"/>
              <a:pPr/>
              <a:t>10/22/14</a:t>
            </a:fld>
            <a:endParaRPr lang="es-ES" dirty="0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COSEHOGUA "Integrando la </a:t>
            </a:r>
            <a:r>
              <a:rPr lang="es-ES" dirty="0" err="1" smtClean="0"/>
              <a:t>Region</a:t>
            </a:r>
            <a:r>
              <a:rPr lang="es-ES" smtClean="0"/>
              <a:t>"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5-4FBA-40D8-82E9-F6CE5AF80BC5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latin typeface="Book Antiqua" pitchFamily="18" charset="0"/>
              </a:rPr>
              <a:t>CURSO GESTION Y MANEJO DE CRISIS</a:t>
            </a:r>
            <a:endParaRPr lang="es-MX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BF93-7DD4-43A0-AADA-29FD4EE79BDC}" type="datetime1">
              <a:rPr lang="es-ES" smtClean="0"/>
              <a:pPr/>
              <a:t>10/22/14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COSEHOGUA "Integrando la Region"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5-4FBA-40D8-82E9-F6CE5AF80BC5}" type="slidenum">
              <a:rPr lang="es-ES" smtClean="0"/>
              <a:pPr/>
              <a:t>10</a:t>
            </a:fld>
            <a:endParaRPr lang="es-ES"/>
          </a:p>
        </p:txBody>
      </p:sp>
      <p:pic>
        <p:nvPicPr>
          <p:cNvPr id="6146" name="Picture 2" descr="C:\Users\Toshiba Qosmio\Desktop\COSEHOGUA 2013 A 2013\cosehogua 013\15648_467714396597271_1504562519_n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40768"/>
            <a:ext cx="7620000" cy="4410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967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bg1"/>
                </a:solidFill>
                <a:latin typeface="Book Antiqua" pitchFamily="18" charset="0"/>
              </a:rPr>
              <a:t>INTERVENCIONES</a:t>
            </a:r>
            <a:endParaRPr lang="es-MX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5536-960A-4ADB-A383-5A911EEF2AB4}" type="datetime1">
              <a:rPr lang="es-ES" smtClean="0"/>
              <a:pPr/>
              <a:t>10/22/14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COSEHOGUA "Integrando la Region"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5-4FBA-40D8-82E9-F6CE5AF80BC5}" type="slidenum">
              <a:rPr lang="es-ES" smtClean="0"/>
              <a:pPr/>
              <a:t>11</a:t>
            </a:fld>
            <a:endParaRPr lang="es-ES"/>
          </a:p>
        </p:txBody>
      </p:sp>
      <p:pic>
        <p:nvPicPr>
          <p:cNvPr id="4098" name="Picture 2" descr="C:\Users\Toshiba Qosmio\Desktop\COSEHOGUA 2013 A 2013\COSEHOUA 2012\P11601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6725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oshiba Qosmio\Desktop\COSEHOGUA 2013 A 2013\COSEHOUA 2012\Caso Ref-19-02-2008-Roba Laptop\Caso Ref-19-02-2008-Roba Laptop 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84" y="2420888"/>
            <a:ext cx="3888432" cy="36207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39552" y="1768380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bg1"/>
                </a:solidFill>
                <a:latin typeface="Book Antiqua" pitchFamily="18" charset="0"/>
              </a:rPr>
              <a:t>CONSEJO UNIFICADO ANTIGUA</a:t>
            </a:r>
            <a:endParaRPr lang="es-MX" sz="1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580384" y="1747555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bg1"/>
                </a:solidFill>
                <a:latin typeface="Book Antiqua" pitchFamily="18" charset="0"/>
              </a:rPr>
              <a:t>BANDAS ROBA LAPTOP HOTELES</a:t>
            </a:r>
            <a:endParaRPr lang="es-MX" sz="1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492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bg1"/>
                </a:solidFill>
                <a:latin typeface="Book Antiqua" pitchFamily="18" charset="0"/>
              </a:rPr>
              <a:t>INTEGRACION</a:t>
            </a:r>
            <a:endParaRPr lang="es-MX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5536-960A-4ADB-A383-5A911EEF2AB4}" type="datetime1">
              <a:rPr lang="es-ES" smtClean="0"/>
              <a:pPr/>
              <a:t>10/22/14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COSEHOGUA "Integrando la Region"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5-4FBA-40D8-82E9-F6CE5AF80BC5}" type="slidenum">
              <a:rPr lang="es-ES" smtClean="0"/>
              <a:pPr/>
              <a:t>12</a:t>
            </a:fld>
            <a:endParaRPr lang="es-ES"/>
          </a:p>
        </p:txBody>
      </p:sp>
      <p:pic>
        <p:nvPicPr>
          <p:cNvPr id="5122" name="Picture 2" descr="C:\Users\Toshiba Qosmio\Desktop\COSEHOGUA 2013 A 2013\cosehogua 013\20130410_0736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4" y="2563163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oshiba Qosmio\Desktop\COSEHOGUA 2013 A 2013\cosehogua 013\12181_464805473554830_1259884035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87" y="2492896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23528" y="19168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Book Antiqua" pitchFamily="18" charset="0"/>
              </a:rPr>
              <a:t>CURSO DE GRAFOLOGIA FORENSE</a:t>
            </a:r>
            <a:endParaRPr lang="es-MX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597761" y="1622375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Book Antiqua" pitchFamily="18" charset="0"/>
              </a:rPr>
              <a:t>                         RECONOCIMIENTOS</a:t>
            </a:r>
            <a:endParaRPr lang="es-MX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08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2FBD-77C8-433F-BEF0-DAABDA749884}" type="datetime1">
              <a:rPr lang="es-ES" smtClean="0"/>
              <a:pPr/>
              <a:t>10/22/14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COSEHOGUA "Integrando la Region"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5-4FBA-40D8-82E9-F6CE5AF80BC5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971600" y="2276872"/>
            <a:ext cx="72290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b="1" dirty="0">
                <a:solidFill>
                  <a:schemeClr val="bg1"/>
                </a:solidFill>
                <a:latin typeface="Book Antiqua" pitchFamily="18" charset="0"/>
              </a:rPr>
              <a:t>“Liderazgo es el arte de influir sobre las personas para que trabajen con entusiasmo en la consecución de objetivos en pro del bien común”. </a:t>
            </a:r>
            <a:endParaRPr lang="es-MX" sz="2400" b="1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sz="24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s-MX" sz="2400" b="1" dirty="0">
                <a:solidFill>
                  <a:schemeClr val="bg1"/>
                </a:solidFill>
                <a:latin typeface="Book Antiqua" pitchFamily="18" charset="0"/>
              </a:rPr>
              <a:t>James C. Hunter.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763688" y="69269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chemeClr val="bg1"/>
                </a:solidFill>
                <a:latin typeface="Book Antiqua" pitchFamily="18" charset="0"/>
              </a:rPr>
              <a:t>REFLEXION….</a:t>
            </a:r>
            <a:endParaRPr lang="es-MX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22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5-4FBA-40D8-82E9-F6CE5AF80BC5}" type="slidenum">
              <a:rPr lang="es-ES" smtClean="0"/>
              <a:pPr/>
              <a:t>14</a:t>
            </a:fld>
            <a:endParaRPr lang="es-ES"/>
          </a:p>
        </p:txBody>
      </p:sp>
      <p:pic>
        <p:nvPicPr>
          <p:cNvPr id="10" name="Picture 3" descr="C:\Documents and Settings\Administrador\Escritorio\Seguridad 2013\COSEHOGUA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06"/>
            <a:ext cx="9144000" cy="1242984"/>
          </a:xfrm>
          <a:prstGeom prst="rect">
            <a:avLst/>
          </a:prstGeom>
          <a:noFill/>
          <a:effectLst>
            <a:innerShdw blurRad="63500" dist="50800" dir="18900000">
              <a:srgbClr val="663300">
                <a:alpha val="50000"/>
              </a:srgbClr>
            </a:innerShdw>
          </a:effectLst>
        </p:spPr>
      </p:pic>
      <p:sp>
        <p:nvSpPr>
          <p:cNvPr id="8" name="2 Marcador de fecha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mtClean="0">
                <a:latin typeface="Book Antiqua" pitchFamily="18" charset="0"/>
              </a:rPr>
              <a:t>11/22/2012</a:t>
            </a:r>
            <a:endParaRPr lang="en-US">
              <a:latin typeface="Book Antiqua" pitchFamily="18" charset="0"/>
            </a:endParaRPr>
          </a:p>
        </p:txBody>
      </p:sp>
      <p:sp>
        <p:nvSpPr>
          <p:cNvPr id="11" name="3 Marcador de pie de página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mtClean="0">
                <a:latin typeface="Book Antiqua" pitchFamily="18" charset="0"/>
              </a:rPr>
              <a:t>Cosehogua Guatemala</a:t>
            </a:r>
            <a:endParaRPr lang="es-ES">
              <a:latin typeface="Book Antiqua" pitchFamily="18" charset="0"/>
            </a:endParaRPr>
          </a:p>
        </p:txBody>
      </p:sp>
      <p:sp>
        <p:nvSpPr>
          <p:cNvPr id="12" name="4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B799D6D-F03E-4AC1-AA36-2D70B75B8A76}" type="slidenum">
              <a:rPr lang="en-US" smtClean="0">
                <a:latin typeface="Book Antiqua" pitchFamily="18" charset="0"/>
              </a:rPr>
              <a:pPr>
                <a:defRPr/>
              </a:pPr>
              <a:t>14</a:t>
            </a:fld>
            <a:endParaRPr lang="en-US">
              <a:latin typeface="Book Antiqua" pitchFamily="18" charset="0"/>
            </a:endParaRPr>
          </a:p>
        </p:txBody>
      </p:sp>
      <p:sp>
        <p:nvSpPr>
          <p:cNvPr id="13" name="4 CuadroTexto"/>
          <p:cNvSpPr txBox="1">
            <a:spLocks noChangeArrowheads="1"/>
          </p:cNvSpPr>
          <p:nvPr/>
        </p:nvSpPr>
        <p:spPr bwMode="auto">
          <a:xfrm>
            <a:off x="838200" y="1268760"/>
            <a:ext cx="78486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6000">
                <a:solidFill>
                  <a:schemeClr val="tx2">
                    <a:lumMod val="60000"/>
                    <a:lumOff val="40000"/>
                  </a:schemeClr>
                </a:solidFill>
              </a:rPr>
              <a:t>GRACIAS!!!!</a:t>
            </a:r>
          </a:p>
          <a:p>
            <a:pPr algn="ctr">
              <a:defRPr/>
            </a:pPr>
            <a:endParaRPr lang="es-ES" sz="600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r>
              <a:rPr lang="es-ES" sz="3600">
                <a:solidFill>
                  <a:schemeClr val="tx2">
                    <a:lumMod val="60000"/>
                    <a:lumOff val="40000"/>
                  </a:schemeClr>
                </a:solidFill>
              </a:rPr>
              <a:t>Byron Heredia</a:t>
            </a:r>
          </a:p>
          <a:p>
            <a:pPr algn="ctr">
              <a:defRPr/>
            </a:pPr>
            <a:r>
              <a:rPr lang="es-MX" sz="3600">
                <a:solidFill>
                  <a:schemeClr val="tx2">
                    <a:lumMod val="60000"/>
                    <a:lumOff val="40000"/>
                  </a:schemeClr>
                </a:solidFill>
              </a:rPr>
              <a:t>Junta </a:t>
            </a:r>
            <a:r>
              <a:rPr lang="es-MX" sz="36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Directiva</a:t>
            </a:r>
          </a:p>
          <a:p>
            <a:pPr algn="ctr">
              <a:defRPr/>
            </a:pPr>
            <a:r>
              <a:rPr lang="es-MX" sz="36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Cosehogua@gmail.com</a:t>
            </a:r>
            <a:endParaRPr lang="es-ES" sz="480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r>
              <a:rPr lang="es-ES" sz="2800">
                <a:solidFill>
                  <a:schemeClr val="tx2">
                    <a:lumMod val="60000"/>
                    <a:lumOff val="40000"/>
                  </a:schemeClr>
                </a:solidFill>
              </a:rPr>
              <a:t>Byron.heredia@lareunion.com.gt </a:t>
            </a:r>
          </a:p>
          <a:p>
            <a:pPr algn="ctr">
              <a:defRPr/>
            </a:pPr>
            <a:endParaRPr lang="es-ES" sz="60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78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cover_eng_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-652463" y="5638800"/>
            <a:ext cx="5224463" cy="914400"/>
          </a:xfrm>
          <a:noFill/>
        </p:spPr>
        <p:txBody>
          <a:bodyPr/>
          <a:lstStyle/>
          <a:p>
            <a:pPr algn="r"/>
            <a:r>
              <a:rPr lang="es-MX" sz="1400" smtClean="0">
                <a:solidFill>
                  <a:srgbClr val="3333FF"/>
                </a:solidFill>
                <a:ea typeface="ＭＳ Ｐゴシック" pitchFamily="34" charset="-128"/>
              </a:rPr>
              <a:t>- Comité Interamericano contra el Terrorismo (CICTE) / </a:t>
            </a:r>
            <a:br>
              <a:rPr lang="es-MX" sz="1400" smtClean="0">
                <a:solidFill>
                  <a:srgbClr val="3333FF"/>
                </a:solidFill>
                <a:ea typeface="ＭＳ Ｐゴシック" pitchFamily="34" charset="-128"/>
              </a:rPr>
            </a:br>
            <a:r>
              <a:rPr lang="es-MX" sz="1400" smtClean="0">
                <a:solidFill>
                  <a:srgbClr val="3333FF"/>
                </a:solidFill>
                <a:ea typeface="ＭＳ Ｐゴシック" pitchFamily="34" charset="-128"/>
              </a:rPr>
              <a:t>Secretaria de Seguridad Multidimensional (SSM)</a:t>
            </a:r>
            <a:br>
              <a:rPr lang="es-MX" sz="1400" smtClean="0">
                <a:solidFill>
                  <a:srgbClr val="3333FF"/>
                </a:solidFill>
                <a:ea typeface="ＭＳ Ｐゴシック" pitchFamily="34" charset="-128"/>
              </a:rPr>
            </a:br>
            <a:r>
              <a:rPr lang="es-MX" sz="1400" smtClean="0">
                <a:solidFill>
                  <a:srgbClr val="3333FF"/>
                </a:solidFill>
                <a:ea typeface="ＭＳ Ｐゴシック" pitchFamily="34" charset="-128"/>
              </a:rPr>
              <a:t>- </a:t>
            </a:r>
            <a:r>
              <a:rPr lang="es-ES" sz="1400" smtClean="0">
                <a:solidFill>
                  <a:srgbClr val="3333FF"/>
                </a:solidFill>
                <a:ea typeface="ＭＳ Ｐゴシック" pitchFamily="34" charset="-128"/>
              </a:rPr>
              <a:t> Departamento de Des. Económico, Comercio y Turismo/</a:t>
            </a:r>
            <a:br>
              <a:rPr lang="es-ES" sz="1400" smtClean="0">
                <a:solidFill>
                  <a:srgbClr val="3333FF"/>
                </a:solidFill>
                <a:ea typeface="ＭＳ Ｐゴシック" pitchFamily="34" charset="-128"/>
              </a:rPr>
            </a:br>
            <a:r>
              <a:rPr lang="es-ES" sz="1400" smtClean="0">
                <a:solidFill>
                  <a:srgbClr val="3333FF"/>
                </a:solidFill>
                <a:ea typeface="ＭＳ Ｐゴシック" pitchFamily="34" charset="-128"/>
              </a:rPr>
              <a:t>Secretaría Ejecutiva para el Desarrollo </a:t>
            </a:r>
            <a:r>
              <a:rPr lang="en-US" sz="1400" smtClean="0">
                <a:solidFill>
                  <a:srgbClr val="3333FF"/>
                </a:solidFill>
                <a:ea typeface="ＭＳ Ｐゴシック" pitchFamily="34" charset="-128"/>
              </a:rPr>
              <a:t>Integral (SEDI)</a:t>
            </a:r>
            <a:r>
              <a:rPr lang="es-MX" sz="1400" smtClean="0">
                <a:solidFill>
                  <a:srgbClr val="3333FF"/>
                </a:solidFill>
                <a:ea typeface="ＭＳ Ｐゴシック" pitchFamily="34" charset="-128"/>
              </a:rPr>
              <a:t> </a:t>
            </a:r>
            <a:r>
              <a:rPr lang="es-ES" sz="1400" smtClean="0">
                <a:solidFill>
                  <a:srgbClr val="3333FF"/>
                </a:solidFill>
                <a:ea typeface="ＭＳ Ｐゴシック" pitchFamily="34" charset="-128"/>
              </a:rPr>
              <a:t/>
            </a:r>
            <a:br>
              <a:rPr lang="es-ES" sz="1400" smtClean="0">
                <a:solidFill>
                  <a:srgbClr val="3333FF"/>
                </a:solidFill>
                <a:ea typeface="ＭＳ Ｐゴシック" pitchFamily="34" charset="-128"/>
              </a:rPr>
            </a:br>
            <a:r>
              <a:rPr lang="es-ES" sz="1400" smtClean="0">
                <a:solidFill>
                  <a:srgbClr val="3333FF"/>
                </a:solidFill>
                <a:ea typeface="ＭＳ Ｐゴシック" pitchFamily="34" charset="-128"/>
              </a:rPr>
              <a:t>Organización de los Estados Americanos</a:t>
            </a:r>
            <a:endParaRPr lang="en-US" sz="1400" smtClean="0">
              <a:solidFill>
                <a:srgbClr val="3333FF"/>
              </a:solidFill>
              <a:ea typeface="ＭＳ Ｐゴシック" pitchFamily="34" charset="-128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04800" y="228600"/>
            <a:ext cx="853440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prstClr val="white"/>
                </a:solidFill>
                <a:latin typeface="Arial" charset="0"/>
                <a:ea typeface="ＭＳ Ｐゴシック" pitchFamily="34" charset="-128"/>
              </a:rPr>
              <a:t>Estudio Seguridad </a:t>
            </a:r>
            <a:r>
              <a:rPr lang="es-ES" b="1" dirty="0">
                <a:solidFill>
                  <a:prstClr val="white"/>
                </a:solidFill>
                <a:latin typeface="Arial" charset="0"/>
                <a:ea typeface="ＭＳ Ｐゴシック" pitchFamily="34" charset="-128"/>
              </a:rPr>
              <a:t>Turística </a:t>
            </a:r>
            <a:endParaRPr lang="es-ES" b="1" dirty="0" smtClean="0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prstClr val="white"/>
                </a:solidFill>
                <a:latin typeface="Arial" charset="0"/>
                <a:ea typeface="ＭＳ Ｐゴシック" pitchFamily="34" charset="-128"/>
              </a:rPr>
              <a:t>Cabo San Lucas B.C.S. México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prstClr val="white"/>
                </a:solidFill>
                <a:latin typeface="Arial" charset="0"/>
                <a:ea typeface="ＭＳ Ｐゴシック" pitchFamily="34" charset="-128"/>
              </a:rPr>
              <a:t>Col. El Médano.</a:t>
            </a:r>
            <a:endParaRPr lang="es-MX" dirty="0" smtClean="0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MX" b="1" dirty="0" smtClean="0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 smtClean="0">
                <a:solidFill>
                  <a:prstClr val="white"/>
                </a:solidFill>
                <a:latin typeface="Arial" charset="0"/>
                <a:ea typeface="ＭＳ Ｐゴシック" pitchFamily="34" charset="-128"/>
              </a:rPr>
              <a:t>FORTALECIMIENTO DE ALIANZAS PUBLICO - PRIVADAS</a:t>
            </a:r>
            <a:endParaRPr lang="es-ES" sz="2000" b="1" dirty="0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ES" sz="2000" dirty="0" smtClean="0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ES" sz="2000" dirty="0" smtClean="0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ES" sz="2000" dirty="0" smtClean="0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ES" sz="2000" dirty="0" smtClean="0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ES" sz="2000" dirty="0" smtClean="0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ES" sz="2000" dirty="0" smtClean="0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ES" sz="1400" dirty="0" smtClean="0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ES" sz="1400" dirty="0" smtClean="0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ES" sz="1400" dirty="0" smtClean="0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ES" sz="1400" dirty="0" smtClean="0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1400" dirty="0" smtClean="0">
                <a:solidFill>
                  <a:prstClr val="white"/>
                </a:solidFill>
                <a:latin typeface="Arial" charset="0"/>
                <a:ea typeface="ＭＳ Ｐゴシック" pitchFamily="34" charset="-128"/>
              </a:rPr>
              <a:t>Disertante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solidFill>
                  <a:prstClr val="white"/>
                </a:solidFill>
                <a:latin typeface="Arial" charset="0"/>
                <a:ea typeface="ＭＳ Ｐゴシック" pitchFamily="34" charset="-128"/>
              </a:rPr>
              <a:t>FERNANDO LÓPEZ CERECER</a:t>
            </a:r>
            <a:endParaRPr lang="es-MX" sz="3200" dirty="0">
              <a:solidFill>
                <a:srgbClr val="FF9933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2054" name="Picture 3" descr="Cicte logo color con tex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99100"/>
            <a:ext cx="11430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828800" y="2590800"/>
            <a:ext cx="586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ES" sz="2400" b="1" dirty="0" smtClean="0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 smtClean="0">
                <a:solidFill>
                  <a:prstClr val="white"/>
                </a:solidFill>
                <a:latin typeface="Arial" charset="0"/>
                <a:ea typeface="ＭＳ Ｐゴシック" pitchFamily="34" charset="-128"/>
              </a:rPr>
              <a:t>VULNERABILIDAD PERIMETRAL EN LA SEGURIDAD</a:t>
            </a:r>
            <a:endParaRPr lang="es-ES" sz="2400" b="1" dirty="0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3331660"/>
      </p:ext>
    </p:extLst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/>
          </p:cNvSpPr>
          <p:nvPr/>
        </p:nvSpPr>
        <p:spPr bwMode="auto">
          <a:xfrm>
            <a:off x="76200" y="7620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800" b="1" dirty="0" smtClean="0">
                <a:solidFill>
                  <a:prstClr val="white"/>
                </a:solidFill>
                <a:latin typeface="Calibri"/>
                <a:ea typeface="ＭＳ Ｐゴシック" pitchFamily="-111" charset="-128"/>
                <a:cs typeface="ＭＳ Ｐゴシック" pitchFamily="-112" charset="-128"/>
              </a:rPr>
              <a:t>Vulnerabilidad perimetral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800" b="1" dirty="0" smtClean="0">
                <a:solidFill>
                  <a:prstClr val="white"/>
                </a:solidFill>
                <a:latin typeface="Calibri"/>
                <a:ea typeface="ＭＳ Ｐゴシック" pitchFamily="-111" charset="-128"/>
                <a:cs typeface="ＭＳ Ｐゴシック" pitchFamily="-112" charset="-128"/>
              </a:rPr>
              <a:t>en la seguridad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990600"/>
            <a:ext cx="8229600" cy="609600"/>
          </a:xfrm>
        </p:spPr>
        <p:txBody>
          <a:bodyPr/>
          <a:lstStyle/>
          <a:p>
            <a:r>
              <a:rPr lang="es-MX" dirty="0" smtClean="0">
                <a:ea typeface="ＭＳ Ｐゴシック" pitchFamily="34" charset="-128"/>
              </a:rPr>
              <a:t>Objetivo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166394" y="2990671"/>
            <a:ext cx="7063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Disminuir en un 50% los hechos delictivos del fuero 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común  en la colonia del Médano, para así contribuir 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a la tranquilidad de todos los visitantes de esta zona.</a:t>
            </a:r>
            <a:endParaRPr lang="es-MX" sz="2400" b="1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8434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>
          <a:xfrm>
            <a:off x="76200" y="990600"/>
            <a:ext cx="8229600" cy="609600"/>
          </a:xfrm>
        </p:spPr>
        <p:txBody>
          <a:bodyPr/>
          <a:lstStyle/>
          <a:p>
            <a:r>
              <a:rPr lang="es-MX" dirty="0" smtClean="0">
                <a:ea typeface="ＭＳ Ｐゴシック" pitchFamily="34" charset="-128"/>
              </a:rPr>
              <a:t>Ubicación</a:t>
            </a:r>
          </a:p>
        </p:txBody>
      </p:sp>
      <p:sp>
        <p:nvSpPr>
          <p:cNvPr id="4" name="Rectangle 7"/>
          <p:cNvSpPr txBox="1">
            <a:spLocks/>
          </p:cNvSpPr>
          <p:nvPr/>
        </p:nvSpPr>
        <p:spPr bwMode="auto">
          <a:xfrm>
            <a:off x="76200" y="7620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800" b="1" dirty="0" smtClean="0">
                <a:solidFill>
                  <a:prstClr val="white"/>
                </a:solidFill>
                <a:latin typeface="Calibri"/>
                <a:ea typeface="ＭＳ Ｐゴシック" pitchFamily="-111" charset="-128"/>
                <a:cs typeface="ＭＳ Ｐゴシック" pitchFamily="-112" charset="-128"/>
              </a:rPr>
              <a:t>Vulnerabilidad perimetral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800" b="1" dirty="0" smtClean="0">
                <a:solidFill>
                  <a:prstClr val="white"/>
                </a:solidFill>
                <a:latin typeface="Calibri"/>
                <a:ea typeface="ＭＳ Ｐゴシック" pitchFamily="-111" charset="-128"/>
                <a:cs typeface="ＭＳ Ｐゴシック" pitchFamily="-112" charset="-128"/>
              </a:rPr>
              <a:t>en la seguridad</a:t>
            </a:r>
          </a:p>
        </p:txBody>
      </p:sp>
      <p:pic>
        <p:nvPicPr>
          <p:cNvPr id="10" name="0 Imagen" descr="PBC.png"/>
          <p:cNvPicPr/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lum bright="-30000" contrast="40000"/>
          </a:blip>
          <a:stretch>
            <a:fillRect/>
          </a:stretch>
        </p:blipFill>
        <p:spPr>
          <a:xfrm>
            <a:off x="1752600" y="1752600"/>
            <a:ext cx="5943600" cy="4419600"/>
          </a:xfrm>
          <a:prstGeom prst="rect">
            <a:avLst/>
          </a:prstGeom>
          <a:ln w="57150" cap="sq">
            <a:solidFill>
              <a:schemeClr val="tx1"/>
            </a:solidFill>
            <a:miter lim="800000"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95400" y="4043836"/>
            <a:ext cx="2100262" cy="2356964"/>
            <a:chOff x="4683" y="8019"/>
            <a:chExt cx="1409" cy="1625"/>
          </a:xfrm>
        </p:grpSpPr>
        <p:sp>
          <p:nvSpPr>
            <p:cNvPr id="3" name="Freeform 3"/>
            <p:cNvSpPr>
              <a:spLocks/>
            </p:cNvSpPr>
            <p:nvPr/>
          </p:nvSpPr>
          <p:spPr bwMode="auto">
            <a:xfrm>
              <a:off x="4683" y="8019"/>
              <a:ext cx="1407" cy="624"/>
            </a:xfrm>
            <a:custGeom>
              <a:avLst/>
              <a:gdLst>
                <a:gd name="T0" fmla="*/ 0 w 1407"/>
                <a:gd name="T1" fmla="*/ 624 h 624"/>
                <a:gd name="T2" fmla="*/ 1245 w 1407"/>
                <a:gd name="T3" fmla="*/ 7 h 624"/>
                <a:gd name="T4" fmla="*/ 1407 w 1407"/>
                <a:gd name="T5" fmla="*/ 0 h 624"/>
                <a:gd name="T6" fmla="*/ 1079 w 1407"/>
                <a:gd name="T7" fmla="*/ 619 h 624"/>
                <a:gd name="T8" fmla="*/ 0 w 1407"/>
                <a:gd name="T9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7" h="624">
                  <a:moveTo>
                    <a:pt x="0" y="624"/>
                  </a:moveTo>
                  <a:lnTo>
                    <a:pt x="1245" y="7"/>
                  </a:lnTo>
                  <a:lnTo>
                    <a:pt x="1407" y="0"/>
                  </a:lnTo>
                  <a:lnTo>
                    <a:pt x="1079" y="619"/>
                  </a:lnTo>
                  <a:lnTo>
                    <a:pt x="0" y="624"/>
                  </a:lnTo>
                  <a:close/>
                </a:path>
              </a:pathLst>
            </a:custGeom>
            <a:gradFill rotWithShape="0">
              <a:gsLst>
                <a:gs pos="0">
                  <a:srgbClr val="3CA2BE">
                    <a:gamma/>
                    <a:tint val="20000"/>
                    <a:invGamma/>
                  </a:srgbClr>
                </a:gs>
                <a:gs pos="100000">
                  <a:srgbClr val="3CA2BE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206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s-MX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5747" y="8020"/>
              <a:ext cx="345" cy="1597"/>
            </a:xfrm>
            <a:custGeom>
              <a:avLst/>
              <a:gdLst>
                <a:gd name="T0" fmla="*/ 3 w 345"/>
                <a:gd name="T1" fmla="*/ 620 h 1597"/>
                <a:gd name="T2" fmla="*/ 345 w 345"/>
                <a:gd name="T3" fmla="*/ 0 h 1597"/>
                <a:gd name="T4" fmla="*/ 345 w 345"/>
                <a:gd name="T5" fmla="*/ 140 h 1597"/>
                <a:gd name="T6" fmla="*/ 0 w 345"/>
                <a:gd name="T7" fmla="*/ 1597 h 1597"/>
                <a:gd name="T8" fmla="*/ 3 w 345"/>
                <a:gd name="T9" fmla="*/ 620 h 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1597">
                  <a:moveTo>
                    <a:pt x="3" y="620"/>
                  </a:moveTo>
                  <a:lnTo>
                    <a:pt x="345" y="0"/>
                  </a:lnTo>
                  <a:lnTo>
                    <a:pt x="345" y="140"/>
                  </a:lnTo>
                  <a:lnTo>
                    <a:pt x="0" y="1597"/>
                  </a:lnTo>
                  <a:lnTo>
                    <a:pt x="3" y="620"/>
                  </a:lnTo>
                  <a:close/>
                </a:path>
              </a:pathLst>
            </a:custGeom>
            <a:solidFill>
              <a:srgbClr val="3CA2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206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s-MX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2" name="Rectangle 5" descr="Los Cabos"/>
            <p:cNvSpPr>
              <a:spLocks noChangeArrowheads="1"/>
            </p:cNvSpPr>
            <p:nvPr/>
          </p:nvSpPr>
          <p:spPr bwMode="auto">
            <a:xfrm>
              <a:off x="4687" y="8640"/>
              <a:ext cx="1060" cy="981"/>
            </a:xfrm>
            <a:prstGeom prst="rect">
              <a:avLst/>
            </a:prstGeom>
            <a:blipFill dpi="0" rotWithShape="1">
              <a:blip r:embed="rId3" cstate="print">
                <a:lum bright="-20000" contrast="40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206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s-MX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5046" y="9474"/>
              <a:ext cx="170" cy="170"/>
            </a:xfrm>
            <a:prstGeom prst="star5">
              <a:avLst/>
            </a:prstGeom>
            <a:solidFill>
              <a:srgbClr val="FFFF00"/>
            </a:solidFill>
            <a:ln w="3175">
              <a:solidFill>
                <a:srgbClr val="E36C0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4E6128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s-MX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7857689"/>
      </p:ext>
    </p:extLst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ravelet.com/wp-content/uploads/2009/04/cabo-whale-de-ar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3338579" cy="2057399"/>
          </a:xfrm>
          <a:prstGeom prst="rect">
            <a:avLst/>
          </a:prstGeom>
          <a:noFill/>
        </p:spPr>
      </p:pic>
      <p:pic>
        <p:nvPicPr>
          <p:cNvPr id="1028" name="Picture 4" descr="Cabo San Lucas, Méx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971800"/>
            <a:ext cx="5402239" cy="3619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5380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>
          <a:xfrm>
            <a:off x="76200" y="990600"/>
            <a:ext cx="8229600" cy="609600"/>
          </a:xfrm>
        </p:spPr>
        <p:txBody>
          <a:bodyPr/>
          <a:lstStyle/>
          <a:p>
            <a:r>
              <a:rPr lang="es-MX" dirty="0" smtClean="0">
                <a:ea typeface="ＭＳ Ｐゴシック" pitchFamily="34" charset="-128"/>
              </a:rPr>
              <a:t>Ubicación</a:t>
            </a:r>
          </a:p>
        </p:txBody>
      </p:sp>
      <p:sp>
        <p:nvSpPr>
          <p:cNvPr id="4" name="Rectangle 7"/>
          <p:cNvSpPr txBox="1">
            <a:spLocks/>
          </p:cNvSpPr>
          <p:nvPr/>
        </p:nvSpPr>
        <p:spPr bwMode="auto">
          <a:xfrm>
            <a:off x="76200" y="7620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800" b="1" dirty="0" smtClean="0">
                <a:solidFill>
                  <a:prstClr val="white"/>
                </a:solidFill>
                <a:latin typeface="Calibri"/>
                <a:ea typeface="ＭＳ Ｐゴシック" pitchFamily="-111" charset="-128"/>
                <a:cs typeface="ＭＳ Ｐゴシック" pitchFamily="-112" charset="-128"/>
              </a:rPr>
              <a:t>Vulnerabilidad perimetral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800" b="1" dirty="0" smtClean="0">
                <a:solidFill>
                  <a:prstClr val="white"/>
                </a:solidFill>
                <a:latin typeface="Calibri"/>
                <a:ea typeface="ＭＳ Ｐゴシック" pitchFamily="-111" charset="-128"/>
                <a:cs typeface="ＭＳ Ｐゴシック" pitchFamily="-112" charset="-128"/>
              </a:rPr>
              <a:t>en la seguridad</a:t>
            </a:r>
          </a:p>
        </p:txBody>
      </p:sp>
      <p:pic>
        <p:nvPicPr>
          <p:cNvPr id="14" name="13 Imagen"/>
          <p:cNvPicPr/>
          <p:nvPr/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1295400" y="1828800"/>
            <a:ext cx="6189662" cy="4320222"/>
          </a:xfrm>
          <a:prstGeom prst="rect">
            <a:avLst/>
          </a:prstGeom>
          <a:noFill/>
          <a:ln w="139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67268" y="3505200"/>
            <a:ext cx="1095375" cy="355600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>
            <a:solidFill>
              <a:srgbClr val="3366FF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solidFill>
                  <a:prstClr val="white"/>
                </a:solidFill>
                <a:latin typeface="Arial" charset="0"/>
                <a:ea typeface="ＭＳ Ｐゴシック" pitchFamily="34" charset="-128"/>
              </a:rPr>
              <a:t>Médano</a:t>
            </a:r>
            <a:endParaRPr lang="es-MX" b="1" dirty="0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664018" y="3468688"/>
            <a:ext cx="149225" cy="150812"/>
          </a:xfrm>
          <a:prstGeom prst="ellipse">
            <a:avLst/>
          </a:prstGeom>
          <a:solidFill>
            <a:schemeClr val="tx2">
              <a:lumMod val="50000"/>
            </a:schemeClr>
          </a:solidFill>
          <a:ln w="12700">
            <a:solidFill>
              <a:srgbClr val="3366FF"/>
            </a:solidFill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2056" name="AutoShape 8"/>
          <p:cNvCxnSpPr>
            <a:cxnSpLocks noChangeShapeType="1"/>
          </p:cNvCxnSpPr>
          <p:nvPr/>
        </p:nvCxnSpPr>
        <p:spPr bwMode="auto">
          <a:xfrm flipV="1">
            <a:off x="2219643" y="3525838"/>
            <a:ext cx="0" cy="319087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7" name="AutoShape 9"/>
          <p:cNvCxnSpPr>
            <a:cxnSpLocks noChangeShapeType="1"/>
          </p:cNvCxnSpPr>
          <p:nvPr/>
        </p:nvCxnSpPr>
        <p:spPr bwMode="auto">
          <a:xfrm>
            <a:off x="1738631" y="3540125"/>
            <a:ext cx="481012" cy="160338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33510009"/>
      </p:ext>
    </p:extLst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71450" indent="-171450">
              <a:buClr>
                <a:srgbClr val="000099"/>
              </a:buClr>
              <a:buSzPct val="130000"/>
              <a:buFont typeface="Wingdings" pitchFamily="2" charset="2"/>
              <a:buChar char="q"/>
            </a:pPr>
            <a:fld id="{D18F84FD-02A4-4823-BD55-8206D1753805}" type="datetime1">
              <a:rPr lang="es-ES" smtClean="0">
                <a:solidFill>
                  <a:schemeClr val="bg1"/>
                </a:solidFill>
                <a:latin typeface="Book Antiqua" pitchFamily="18" charset="0"/>
              </a:rPr>
              <a:pPr marL="171450" indent="-171450">
                <a:buClr>
                  <a:srgbClr val="000099"/>
                </a:buClr>
                <a:buSzPct val="130000"/>
                <a:buFont typeface="Wingdings" pitchFamily="2" charset="2"/>
                <a:buChar char="q"/>
              </a:pPr>
              <a:t>10/22/14</a:t>
            </a:fld>
            <a:endParaRPr lang="es-ES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71450" indent="-171450">
              <a:buClr>
                <a:srgbClr val="000099"/>
              </a:buClr>
              <a:buSzPct val="130000"/>
              <a:buFont typeface="Wingdings" pitchFamily="2" charset="2"/>
              <a:buChar char="q"/>
            </a:pPr>
            <a:r>
              <a:rPr lang="es-ES" smtClean="0">
                <a:solidFill>
                  <a:schemeClr val="bg1"/>
                </a:solidFill>
                <a:latin typeface="Book Antiqua" pitchFamily="18" charset="0"/>
              </a:rPr>
              <a:t>COSEHOGUA "Integrando la Region"</a:t>
            </a:r>
            <a:endParaRPr lang="es-ES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17657" y="1656321"/>
            <a:ext cx="8229600" cy="4807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Clr>
                <a:srgbClr val="000099"/>
              </a:buClr>
              <a:buSzPct val="130000"/>
              <a:buFont typeface="Wingdings" pitchFamily="2" charset="2"/>
              <a:buChar char="q"/>
              <a:defRPr/>
            </a:pPr>
            <a:endParaRPr lang="es-ES" sz="2000" b="1" dirty="0" smtClean="0">
              <a:solidFill>
                <a:schemeClr val="bg1"/>
              </a:solidFill>
              <a:latin typeface="Book Antiqua" pitchFamily="18" charset="0"/>
              <a:ea typeface="ＭＳ Ｐゴシック" pitchFamily="-111" charset="-128"/>
            </a:endParaRPr>
          </a:p>
          <a:p>
            <a:pPr algn="just">
              <a:lnSpc>
                <a:spcPct val="150000"/>
              </a:lnSpc>
              <a:buClr>
                <a:srgbClr val="000099"/>
              </a:buClr>
              <a:buSzPct val="130000"/>
              <a:defRPr/>
            </a:pPr>
            <a:r>
              <a:rPr lang="es-MX" sz="2000" dirty="0" smtClean="0">
                <a:solidFill>
                  <a:schemeClr val="bg1"/>
                </a:solidFill>
                <a:latin typeface="Book Antiqua" pitchFamily="18" charset="0"/>
                <a:ea typeface="Tahoma" pitchFamily="34" charset="0"/>
                <a:cs typeface="Tahoma" pitchFamily="34" charset="0"/>
              </a:rPr>
              <a:t>Surge cuando dos Gerentes de Seguridad se encontraban en el lobby de un hotel al momento que se le daba seguimiento a una mujer roba carteras, se dieron cuenta de la importancia de unificar a todos los Jefes de Seguridad de los Hoteles, para la prevención del Delito, en la Ciudad de Guatemala y  Antigua Guatemala.</a:t>
            </a:r>
          </a:p>
          <a:p>
            <a:pPr algn="just">
              <a:spcBef>
                <a:spcPts val="0"/>
              </a:spcBef>
              <a:buClr>
                <a:srgbClr val="000099"/>
              </a:buClr>
              <a:buSzPct val="130000"/>
              <a:defRPr/>
            </a:pPr>
            <a:endParaRPr lang="es-MX" sz="2000" dirty="0" smtClean="0">
              <a:solidFill>
                <a:schemeClr val="bg1"/>
              </a:solidFill>
              <a:latin typeface="Book Antiqua" pitchFamily="18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buClr>
                <a:srgbClr val="000099"/>
              </a:buClr>
              <a:buSzPct val="130000"/>
              <a:defRPr/>
            </a:pPr>
            <a:r>
              <a:rPr lang="es-MX" sz="2000" dirty="0" smtClean="0">
                <a:solidFill>
                  <a:schemeClr val="bg1"/>
                </a:solidFill>
                <a:latin typeface="Book Antiqua" pitchFamily="18" charset="0"/>
                <a:ea typeface="Tahoma" pitchFamily="34" charset="0"/>
                <a:cs typeface="Tahoma" pitchFamily="34" charset="0"/>
              </a:rPr>
              <a:t>Es a </a:t>
            </a:r>
            <a:r>
              <a:rPr lang="es-ES" sz="2000" dirty="0" smtClean="0">
                <a:solidFill>
                  <a:schemeClr val="bg1"/>
                </a:solidFill>
                <a:latin typeface="Book Antiqua" pitchFamily="18" charset="0"/>
                <a:ea typeface="Tahoma" pitchFamily="34" charset="0"/>
                <a:cs typeface="Tahoma" pitchFamily="34" charset="0"/>
              </a:rPr>
              <a:t>partir de ese momento, el 23 de febrero de 1998, queda integrado el Comité </a:t>
            </a:r>
            <a:r>
              <a:rPr lang="es-ES" sz="2000" dirty="0">
                <a:solidFill>
                  <a:schemeClr val="bg1"/>
                </a:solidFill>
                <a:latin typeface="Book Antiqua" pitchFamily="18" charset="0"/>
                <a:ea typeface="Tahoma" pitchFamily="34" charset="0"/>
                <a:cs typeface="Tahoma" pitchFamily="34" charset="0"/>
              </a:rPr>
              <a:t>de Seguridad</a:t>
            </a:r>
            <a:r>
              <a:rPr lang="es-GT" sz="2000" dirty="0">
                <a:solidFill>
                  <a:schemeClr val="bg1"/>
                </a:solidFill>
                <a:latin typeface="Book Antiqua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s-GT" sz="2000" dirty="0" smtClean="0">
                <a:solidFill>
                  <a:schemeClr val="bg1"/>
                </a:solidFill>
                <a:latin typeface="Book Antiqua" pitchFamily="18" charset="0"/>
                <a:ea typeface="Tahoma" pitchFamily="34" charset="0"/>
                <a:cs typeface="Tahoma" pitchFamily="34" charset="0"/>
              </a:rPr>
              <a:t>Hotelera, para iniciar esfuerzos y acciones que  fortalecieran la seguridad para el mejor bienestar de los ciudadanos nacionales e internacionales que visitan la Ciudad de Guatemala.</a:t>
            </a:r>
            <a:endParaRPr lang="es-GT" sz="2000" dirty="0">
              <a:solidFill>
                <a:schemeClr val="bg1"/>
              </a:solidFill>
              <a:latin typeface="Book Antiqua" pitchFamily="18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000099"/>
              </a:buClr>
              <a:buSzPct val="130000"/>
              <a:buFont typeface="Wingdings" pitchFamily="2" charset="2"/>
              <a:buChar char="q"/>
              <a:defRPr/>
            </a:pPr>
            <a:endParaRPr lang="es-MX" sz="2000" dirty="0" smtClean="0">
              <a:solidFill>
                <a:schemeClr val="bg1"/>
              </a:solidFill>
              <a:latin typeface="Book Antiqua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259632" y="1071546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99"/>
              </a:buClr>
              <a:buSzPct val="130000"/>
            </a:pPr>
            <a:r>
              <a:rPr lang="es-MX" sz="3200" b="1" dirty="0" smtClean="0">
                <a:solidFill>
                  <a:schemeClr val="bg1"/>
                </a:solidFill>
                <a:latin typeface="Book Antiqua" pitchFamily="18" charset="0"/>
              </a:rPr>
              <a:t>RESEÑA HISTORICA</a:t>
            </a:r>
            <a:endParaRPr lang="es-MX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3" name="Picture 3" descr="C:\Documents and Settings\Administrador\Escritorio\Seguridad 2013\COSEHOGUA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effectLst>
            <a:innerShdw blurRad="63500" dist="50800" dir="18900000">
              <a:srgbClr val="663300">
                <a:alpha val="50000"/>
              </a:srgbClr>
            </a:innerShdw>
          </a:effectLst>
        </p:spPr>
      </p:pic>
      <p:sp>
        <p:nvSpPr>
          <p:cNvPr id="15" name="6 Marcador de número de diapositiva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rgbClr val="000099"/>
              </a:buClr>
              <a:buSzPct val="130000"/>
              <a:buFont typeface="Wingdings" pitchFamily="2" charset="2"/>
              <a:buChar char="q"/>
            </a:pPr>
            <a:fld id="{F13F4905-4FBA-40D8-82E9-F6CE5AF80BC5}" type="slidenum">
              <a:rPr lang="es-ES" smtClean="0">
                <a:solidFill>
                  <a:schemeClr val="bg1"/>
                </a:solidFill>
              </a:rPr>
              <a:pPr marL="171450" indent="-171450">
                <a:buClr>
                  <a:srgbClr val="000099"/>
                </a:buClr>
                <a:buSzPct val="130000"/>
                <a:buFont typeface="Wingdings" pitchFamily="2" charset="2"/>
                <a:buChar char="q"/>
              </a:pPr>
              <a:t>2</a:t>
            </a:fld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>
          <a:xfrm>
            <a:off x="76200" y="990600"/>
            <a:ext cx="8229600" cy="609600"/>
          </a:xfrm>
        </p:spPr>
        <p:txBody>
          <a:bodyPr/>
          <a:lstStyle/>
          <a:p>
            <a:r>
              <a:rPr lang="es-MX" dirty="0" smtClean="0">
                <a:ea typeface="ＭＳ Ｐゴシック" pitchFamily="34" charset="-128"/>
              </a:rPr>
              <a:t>Problemática</a:t>
            </a:r>
          </a:p>
        </p:txBody>
      </p:sp>
      <p:sp>
        <p:nvSpPr>
          <p:cNvPr id="4" name="Rectangle 7"/>
          <p:cNvSpPr txBox="1">
            <a:spLocks/>
          </p:cNvSpPr>
          <p:nvPr/>
        </p:nvSpPr>
        <p:spPr bwMode="auto">
          <a:xfrm>
            <a:off x="76200" y="7620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800" b="1" dirty="0" smtClean="0">
                <a:solidFill>
                  <a:prstClr val="white"/>
                </a:solidFill>
                <a:latin typeface="Calibri"/>
                <a:ea typeface="ＭＳ Ｐゴシック" pitchFamily="-111" charset="-128"/>
                <a:cs typeface="ＭＳ Ｐゴシック" pitchFamily="-112" charset="-128"/>
              </a:rPr>
              <a:t>Vulnerabilidad perimetral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800" b="1" dirty="0" smtClean="0">
                <a:solidFill>
                  <a:prstClr val="white"/>
                </a:solidFill>
                <a:latin typeface="Calibri"/>
                <a:ea typeface="ＭＳ Ｐゴシック" pitchFamily="-111" charset="-128"/>
                <a:cs typeface="ＭＳ Ｐゴシック" pitchFamily="-112" charset="-128"/>
              </a:rPr>
              <a:t>en la seguridad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52401" y="1776832"/>
            <a:ext cx="8763000" cy="8445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latin typeface="+mn-lt"/>
                <a:cs typeface="ＭＳ Ｐゴシック" pitchFamily="-11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ＭＳ Ｐゴシック" pitchFamily="-11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ＭＳ Ｐゴシック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ＭＳ Ｐゴシック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ＭＳ Ｐゴシック" pitchFamily="-112" charset="-128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defTabSz="457200" fontAlgn="base">
              <a:spcAft>
                <a:spcPct val="0"/>
              </a:spcAft>
              <a:buFont typeface="Arial" charset="0"/>
              <a:buNone/>
            </a:pPr>
            <a:r>
              <a:rPr lang="es-MX" sz="24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En el entorno del Médano </a:t>
            </a:r>
            <a:r>
              <a:rPr lang="es-MX" sz="2400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se tienen identificadas 6 </a:t>
            </a:r>
            <a:r>
              <a:rPr lang="es-MX" sz="24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áreas criticas en </a:t>
            </a:r>
            <a:r>
              <a:rPr lang="es-MX" sz="2400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cuestión de </a:t>
            </a:r>
            <a:r>
              <a:rPr lang="es-MX" sz="24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seguridad. </a:t>
            </a:r>
            <a:endParaRPr lang="es-ES" sz="2400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990600" y="2778464"/>
            <a:ext cx="7924801" cy="27174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latin typeface="+mn-lt"/>
                <a:cs typeface="ＭＳ Ｐゴシック" pitchFamily="-11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ＭＳ Ｐゴシック" pitchFamily="-11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ＭＳ Ｐゴシック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ＭＳ Ｐゴシック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ＭＳ Ｐゴシック" pitchFamily="-112" charset="-128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pPr defTabSz="457200" fontAlgn="base">
              <a:spcAft>
                <a:spcPct val="0"/>
              </a:spcAft>
            </a:pPr>
            <a:r>
              <a:rPr lang="es-MX" sz="24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1.- Baños Públicos  ubicados a un costado de Baja Cantina.</a:t>
            </a:r>
          </a:p>
          <a:p>
            <a:pPr defTabSz="457200" fontAlgn="base">
              <a:spcAft>
                <a:spcPct val="0"/>
              </a:spcAft>
            </a:pPr>
            <a:r>
              <a:rPr lang="es-MX" sz="24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2.- Acceso a playa por Restaurante Billigans.</a:t>
            </a:r>
          </a:p>
          <a:p>
            <a:pPr defTabSz="457200" fontAlgn="base">
              <a:spcAft>
                <a:spcPct val="0"/>
              </a:spcAft>
            </a:pPr>
            <a:r>
              <a:rPr lang="es-MX" sz="24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3.- Área de restaurantes Sand Bar y Las Palmas.</a:t>
            </a:r>
          </a:p>
          <a:p>
            <a:pPr defTabSz="457200" fontAlgn="base">
              <a:spcAft>
                <a:spcPct val="0"/>
              </a:spcAft>
            </a:pPr>
            <a:r>
              <a:rPr lang="es-MX" sz="24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4.- Esquina de </a:t>
            </a:r>
            <a:r>
              <a:rPr lang="es-MX" sz="2400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minisúper </a:t>
            </a:r>
            <a:r>
              <a:rPr lang="es-MX" sz="24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El Médano frente a </a:t>
            </a:r>
            <a:r>
              <a:rPr lang="es-MX" sz="2400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Casa </a:t>
            </a:r>
            <a:r>
              <a:rPr lang="es-MX" sz="24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Dorada.</a:t>
            </a:r>
          </a:p>
          <a:p>
            <a:pPr defTabSz="457200" fontAlgn="base">
              <a:spcAft>
                <a:spcPct val="0"/>
              </a:spcAft>
            </a:pPr>
            <a:r>
              <a:rPr lang="es-MX" sz="24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5.-  Acceso a  hotel Me Cabo.</a:t>
            </a:r>
          </a:p>
          <a:p>
            <a:pPr defTabSz="457200" fontAlgn="base">
              <a:spcAft>
                <a:spcPct val="0"/>
              </a:spcAft>
            </a:pPr>
            <a:r>
              <a:rPr lang="es-MX" sz="24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6.- Esquina Ultramarinos frente a Hotel Cabo Villas</a:t>
            </a:r>
            <a:endParaRPr lang="es-ES" sz="2400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7" name="6 Pentágono regular"/>
          <p:cNvSpPr/>
          <p:nvPr/>
        </p:nvSpPr>
        <p:spPr>
          <a:xfrm>
            <a:off x="4154893" y="2261405"/>
            <a:ext cx="360000" cy="360000"/>
          </a:xfrm>
          <a:prstGeom prst="pen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52400" y="5715000"/>
            <a:ext cx="8610600" cy="9048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cs typeface="ＭＳ Ｐゴシック" pitchFamily="-11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ＭＳ Ｐゴシック" pitchFamily="-11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ＭＳ Ｐゴシック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ＭＳ Ｐゴシック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ＭＳ Ｐゴシック" pitchFamily="-112" charset="-128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defTabSz="457200" fontAlgn="base">
              <a:spcAft>
                <a:spcPct val="0"/>
              </a:spcAft>
              <a:buFont typeface="Arial" charset="0"/>
              <a:buNone/>
            </a:pPr>
            <a:r>
              <a:rPr lang="es-MX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Existe una ruta </a:t>
            </a:r>
            <a:r>
              <a:rPr lang="es-MX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crítica </a:t>
            </a:r>
            <a:r>
              <a:rPr lang="es-MX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en este mismo rubro de seguridad siendo esta el </a:t>
            </a:r>
            <a:r>
              <a:rPr lang="es-MX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circuito señalado </a:t>
            </a:r>
            <a:r>
              <a:rPr lang="es-MX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en mapa. </a:t>
            </a:r>
            <a:endParaRPr lang="es-ES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9" name="8 Flecha derecha"/>
          <p:cNvSpPr/>
          <p:nvPr/>
        </p:nvSpPr>
        <p:spPr>
          <a:xfrm>
            <a:off x="4932040" y="6237312"/>
            <a:ext cx="1725749" cy="16087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2000270"/>
      </p:ext>
    </p:extLst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>
          <a:xfrm>
            <a:off x="76200" y="990600"/>
            <a:ext cx="8229600" cy="609600"/>
          </a:xfrm>
        </p:spPr>
        <p:txBody>
          <a:bodyPr/>
          <a:lstStyle/>
          <a:p>
            <a:r>
              <a:rPr lang="es-MX" dirty="0" smtClean="0">
                <a:ea typeface="ＭＳ Ｐゴシック" pitchFamily="34" charset="-128"/>
              </a:rPr>
              <a:t>Áreas Conflictivas</a:t>
            </a:r>
          </a:p>
        </p:txBody>
      </p:sp>
      <p:sp>
        <p:nvSpPr>
          <p:cNvPr id="4" name="Rectangle 7"/>
          <p:cNvSpPr txBox="1">
            <a:spLocks/>
          </p:cNvSpPr>
          <p:nvPr/>
        </p:nvSpPr>
        <p:spPr bwMode="auto">
          <a:xfrm>
            <a:off x="76200" y="7620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800" b="1" dirty="0" smtClean="0">
                <a:solidFill>
                  <a:prstClr val="white"/>
                </a:solidFill>
                <a:latin typeface="Calibri"/>
                <a:ea typeface="ＭＳ Ｐゴシック" pitchFamily="-111" charset="-128"/>
                <a:cs typeface="ＭＳ Ｐゴシック" pitchFamily="-112" charset="-128"/>
              </a:rPr>
              <a:t>Vulnerabilidad perimetral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800" b="1" dirty="0" smtClean="0">
                <a:solidFill>
                  <a:prstClr val="white"/>
                </a:solidFill>
                <a:latin typeface="Calibri"/>
                <a:ea typeface="ＭＳ Ｐゴシック" pitchFamily="-111" charset="-128"/>
                <a:cs typeface="ＭＳ Ｐゴシック" pitchFamily="-112" charset="-128"/>
              </a:rPr>
              <a:t>en la seguridad</a:t>
            </a:r>
          </a:p>
        </p:txBody>
      </p:sp>
      <p:grpSp>
        <p:nvGrpSpPr>
          <p:cNvPr id="2" name="1 Grupo"/>
          <p:cNvGrpSpPr/>
          <p:nvPr/>
        </p:nvGrpSpPr>
        <p:grpSpPr>
          <a:xfrm>
            <a:off x="990600" y="1905000"/>
            <a:ext cx="7313240" cy="4697956"/>
            <a:chOff x="642910" y="1412776"/>
            <a:chExt cx="7889530" cy="5230886"/>
          </a:xfrm>
        </p:grpSpPr>
        <p:pic>
          <p:nvPicPr>
            <p:cNvPr id="10" name="9 Imagen" descr="ENTORNO.jp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642910" y="1412776"/>
              <a:ext cx="7889530" cy="5230886"/>
            </a:xfrm>
            <a:prstGeom prst="rect">
              <a:avLst/>
            </a:prstGeo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</p:pic>
        <p:pic>
          <p:nvPicPr>
            <p:cNvPr id="11" name="Picture 2" descr="C:\Documents and Settings\Fernando Lopez\Escritorio\developmen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20793358">
              <a:off x="3769092" y="3352402"/>
              <a:ext cx="2579197" cy="1063980"/>
            </a:xfrm>
            <a:prstGeom prst="rect">
              <a:avLst/>
            </a:prstGeom>
          </p:spPr>
        </p:pic>
        <p:sp>
          <p:nvSpPr>
            <p:cNvPr id="12" name="11 Flecha derecha"/>
            <p:cNvSpPr/>
            <p:nvPr/>
          </p:nvSpPr>
          <p:spPr>
            <a:xfrm rot="11529071">
              <a:off x="4272632" y="1855706"/>
              <a:ext cx="2454542" cy="180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3" name="12 Flecha derecha"/>
            <p:cNvSpPr/>
            <p:nvPr/>
          </p:nvSpPr>
          <p:spPr>
            <a:xfrm rot="15696760">
              <a:off x="5447952" y="3131902"/>
              <a:ext cx="1991219" cy="180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4" name="13 Flecha derecha"/>
            <p:cNvSpPr/>
            <p:nvPr/>
          </p:nvSpPr>
          <p:spPr>
            <a:xfrm rot="20774741">
              <a:off x="3665077" y="4716815"/>
              <a:ext cx="1488993" cy="180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5" name="14 Flecha derecha"/>
            <p:cNvSpPr/>
            <p:nvPr/>
          </p:nvSpPr>
          <p:spPr>
            <a:xfrm rot="6716202">
              <a:off x="3254017" y="2491585"/>
              <a:ext cx="1416607" cy="180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6" name="15 Flecha derecha"/>
            <p:cNvSpPr/>
            <p:nvPr/>
          </p:nvSpPr>
          <p:spPr>
            <a:xfrm rot="6064494">
              <a:off x="2752448" y="4018128"/>
              <a:ext cx="1471286" cy="180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7" name="16 Flecha derecha"/>
            <p:cNvSpPr/>
            <p:nvPr/>
          </p:nvSpPr>
          <p:spPr>
            <a:xfrm rot="20760000">
              <a:off x="5569800" y="2948222"/>
              <a:ext cx="774038" cy="180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8" name="17 Pentágono regular"/>
            <p:cNvSpPr/>
            <p:nvPr/>
          </p:nvSpPr>
          <p:spPr>
            <a:xfrm>
              <a:off x="2122180" y="5444946"/>
              <a:ext cx="308187" cy="326933"/>
            </a:xfrm>
            <a:prstGeom prst="pentagon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prstClr val="white"/>
                  </a:solidFill>
                  <a:latin typeface="Calibri"/>
                </a:rPr>
                <a:t>1</a:t>
              </a:r>
              <a:endParaRPr lang="es-ES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18 Pentágono regular"/>
            <p:cNvSpPr/>
            <p:nvPr/>
          </p:nvSpPr>
          <p:spPr>
            <a:xfrm>
              <a:off x="3170015" y="4954547"/>
              <a:ext cx="308187" cy="326933"/>
            </a:xfrm>
            <a:prstGeom prst="pentagon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prstClr val="white"/>
                  </a:solidFill>
                  <a:latin typeface="Calibri"/>
                </a:rPr>
                <a:t>2</a:t>
              </a:r>
              <a:endParaRPr lang="es-ES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19 Pentágono regular"/>
            <p:cNvSpPr/>
            <p:nvPr/>
          </p:nvSpPr>
          <p:spPr>
            <a:xfrm>
              <a:off x="5943697" y="2519434"/>
              <a:ext cx="308187" cy="326933"/>
            </a:xfrm>
            <a:prstGeom prst="pentagon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prstClr val="white"/>
                  </a:solidFill>
                  <a:latin typeface="Calibri"/>
                </a:rPr>
                <a:t>4</a:t>
              </a:r>
              <a:endParaRPr lang="es-ES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20 Pentágono regular"/>
            <p:cNvSpPr/>
            <p:nvPr/>
          </p:nvSpPr>
          <p:spPr>
            <a:xfrm>
              <a:off x="3293290" y="3047439"/>
              <a:ext cx="308187" cy="326933"/>
            </a:xfrm>
            <a:prstGeom prst="pentagon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prstClr val="white"/>
                  </a:solidFill>
                  <a:latin typeface="Calibri"/>
                </a:rPr>
                <a:t>6</a:t>
              </a:r>
              <a:endParaRPr lang="es-ES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21 Pentágono regular"/>
            <p:cNvSpPr/>
            <p:nvPr/>
          </p:nvSpPr>
          <p:spPr>
            <a:xfrm>
              <a:off x="5388961" y="1794197"/>
              <a:ext cx="308187" cy="326933"/>
            </a:xfrm>
            <a:prstGeom prst="pentagon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prstClr val="white"/>
                  </a:solidFill>
                  <a:latin typeface="Calibri"/>
                </a:rPr>
                <a:t>5</a:t>
              </a:r>
              <a:endParaRPr lang="es-ES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22 Pentágono regular"/>
            <p:cNvSpPr/>
            <p:nvPr/>
          </p:nvSpPr>
          <p:spPr>
            <a:xfrm>
              <a:off x="6436797" y="4246192"/>
              <a:ext cx="308187" cy="326933"/>
            </a:xfrm>
            <a:prstGeom prst="pentagon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prstClr val="white"/>
                  </a:solidFill>
                  <a:latin typeface="Calibri"/>
                </a:rPr>
                <a:t>3</a:t>
              </a:r>
              <a:endParaRPr lang="es-ES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23 Flecha derecha"/>
            <p:cNvSpPr/>
            <p:nvPr/>
          </p:nvSpPr>
          <p:spPr>
            <a:xfrm rot="19930792">
              <a:off x="1863934" y="5175883"/>
              <a:ext cx="723333" cy="180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rgbClr val="FF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5782033"/>
      </p:ext>
    </p:extLst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>
          <a:xfrm>
            <a:off x="76200" y="962875"/>
            <a:ext cx="8229600" cy="713525"/>
          </a:xfrm>
        </p:spPr>
        <p:txBody>
          <a:bodyPr/>
          <a:lstStyle/>
          <a:p>
            <a:r>
              <a:rPr lang="es-MX" dirty="0" smtClean="0">
                <a:ea typeface="ＭＳ Ｐゴシック" pitchFamily="34" charset="-128"/>
              </a:rPr>
              <a:t>Estado de Fuerza</a:t>
            </a:r>
          </a:p>
        </p:txBody>
      </p:sp>
      <p:sp>
        <p:nvSpPr>
          <p:cNvPr id="4" name="Rectangle 7"/>
          <p:cNvSpPr txBox="1">
            <a:spLocks/>
          </p:cNvSpPr>
          <p:nvPr/>
        </p:nvSpPr>
        <p:spPr bwMode="auto">
          <a:xfrm>
            <a:off x="76200" y="7620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800" b="1" dirty="0" smtClean="0">
                <a:solidFill>
                  <a:prstClr val="white"/>
                </a:solidFill>
                <a:latin typeface="Calibri"/>
                <a:ea typeface="ＭＳ Ｐゴシック" pitchFamily="-111" charset="-128"/>
                <a:cs typeface="ＭＳ Ｐゴシック" pitchFamily="-112" charset="-128"/>
              </a:rPr>
              <a:t>Vulnerabilidad perimetral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800" b="1" dirty="0" smtClean="0">
                <a:solidFill>
                  <a:prstClr val="white"/>
                </a:solidFill>
                <a:latin typeface="Calibri"/>
                <a:ea typeface="ＭＳ Ｐゴシック" pitchFamily="-111" charset="-128"/>
                <a:cs typeface="ＭＳ Ｐゴシック" pitchFamily="-112" charset="-128"/>
              </a:rPr>
              <a:t>en la seguridad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685800" y="2105875"/>
            <a:ext cx="7893516" cy="15696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cs typeface="ＭＳ Ｐゴシック" pitchFamily="-11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ＭＳ Ｐゴシック" pitchFamily="-11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ＭＳ Ｐゴシック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ＭＳ Ｐゴシック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ＭＳ Ｐゴシック" pitchFamily="-112" charset="-128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pPr algn="just" defTabSz="457200" fontAlgn="base">
              <a:spcAft>
                <a:spcPct val="0"/>
              </a:spcAft>
            </a:pPr>
            <a:r>
              <a:rPr lang="es-MX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S</a:t>
            </a:r>
            <a:r>
              <a:rPr lang="es-MX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e </a:t>
            </a:r>
            <a:r>
              <a:rPr lang="es-MX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cuenta con 1 elemento de Seguridad Pública ubicado en el área de acceso a la playa entre Restaurantes Billigans y Baja Cantina. Cubriendo un horario de 07:00 a 22:00 en turnos de 8 hrs. (zona critica 2)</a:t>
            </a:r>
            <a:endParaRPr lang="es-ES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685800" y="4191000"/>
            <a:ext cx="7893516" cy="15696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s-MX" sz="2400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  <a:cs typeface="ＭＳ Ｐゴシック" pitchFamily="-112" charset="-128"/>
              </a:rPr>
              <a:t>Se </a:t>
            </a:r>
            <a:r>
              <a:rPr lang="es-MX" sz="2400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ＭＳ Ｐゴシック" pitchFamily="-112" charset="-128"/>
              </a:rPr>
              <a:t>cuenta con 1 elemento de Seguridad Pública ubicado en el área Restaurante Las Palmas. Cubriendo un horario de 08:00 a 16:00 en turnos de 8 hrs. (zona critica 3)</a:t>
            </a:r>
            <a:endParaRPr lang="es-ES" sz="2400" dirty="0">
              <a:solidFill>
                <a:prstClr val="black"/>
              </a:solidFill>
              <a:latin typeface="Calibri"/>
              <a:ea typeface="ＭＳ Ｐゴシック" pitchFamily="34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8477830"/>
      </p:ext>
    </p:extLst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/>
          </p:cNvSpPr>
          <p:nvPr/>
        </p:nvSpPr>
        <p:spPr bwMode="auto">
          <a:xfrm>
            <a:off x="76200" y="7620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800" b="1" dirty="0" smtClean="0">
                <a:solidFill>
                  <a:prstClr val="white"/>
                </a:solidFill>
                <a:latin typeface="Calibri"/>
                <a:ea typeface="ＭＳ Ｐゴシック" pitchFamily="-111" charset="-128"/>
                <a:cs typeface="ＭＳ Ｐゴシック" pitchFamily="-112" charset="-128"/>
              </a:rPr>
              <a:t>Vulnerabilidad perimetral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800" b="1" dirty="0" smtClean="0">
                <a:solidFill>
                  <a:prstClr val="white"/>
                </a:solidFill>
                <a:latin typeface="Calibri"/>
                <a:ea typeface="ＭＳ Ｐゴシック" pitchFamily="-111" charset="-128"/>
                <a:cs typeface="ＭＳ Ｐゴシック" pitchFamily="-112" charset="-128"/>
              </a:rPr>
              <a:t>en la seguridad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4876800" y="1600200"/>
            <a:ext cx="3283023" cy="17596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algn="just" eaLnBrk="0" hangingPunct="0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  <a:cs typeface="ＭＳ Ｐゴシック" pitchFamily="-112" charset="-128"/>
              </a:defRPr>
            </a:lvl1pPr>
          </a:lstStyle>
          <a:p>
            <a:pPr marL="0" indent="0">
              <a:buFont typeface="Arial" pitchFamily="34" charset="0"/>
              <a:buNone/>
            </a:pPr>
            <a:r>
              <a:rPr lang="es-MX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Baños </a:t>
            </a:r>
            <a:r>
              <a:rPr lang="es-MX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públicos  a un costado del restaurante baja cantina  que sirve como picadero, y nido de vagos y viciosos.</a:t>
            </a:r>
            <a:endParaRPr lang="es-ES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  <a:p>
            <a:pPr marL="0" indent="0">
              <a:buFont typeface="Arial" pitchFamily="34" charset="0"/>
              <a:buNone/>
            </a:pPr>
            <a:endParaRPr lang="es-ES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  <a:p>
            <a:pPr marL="0" indent="0">
              <a:buFont typeface="Arial" pitchFamily="34" charset="0"/>
              <a:buNone/>
            </a:pPr>
            <a:endParaRPr lang="es-ES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  <a:p>
            <a:pPr marL="0" indent="0" defTabSz="457200" fontAlgn="base">
              <a:spcAft>
                <a:spcPct val="0"/>
              </a:spcAft>
              <a:buFont typeface="Arial" pitchFamily="34" charset="0"/>
              <a:buNone/>
            </a:pPr>
            <a:endParaRPr lang="es-ES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286000" y="2136339"/>
            <a:ext cx="4572000" cy="41549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ES" sz="2200" dirty="0">
              <a:solidFill>
                <a:prstClr val="black"/>
              </a:solidFill>
              <a:latin typeface="Calibri"/>
              <a:ea typeface="ＭＳ Ｐゴシック" pitchFamily="34" charset="-128"/>
              <a:cs typeface="ＭＳ Ｐゴシック" pitchFamily="-112" charset="-128"/>
            </a:endParaRPr>
          </a:p>
        </p:txBody>
      </p:sp>
      <p:pic>
        <p:nvPicPr>
          <p:cNvPr id="6" name="5 Imagen" descr="zona conflictiva el medano 010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4100243"/>
            <a:ext cx="3362400" cy="252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6 Imagen" descr="zona conflictiva el medano 004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237012"/>
            <a:ext cx="3362400" cy="252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8 Imagen" descr="zona conflictiva el medano 008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99" y="4117577"/>
            <a:ext cx="3362400" cy="252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46432849"/>
      </p:ext>
    </p:extLst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/>
          </p:cNvSpPr>
          <p:nvPr/>
        </p:nvSpPr>
        <p:spPr bwMode="auto">
          <a:xfrm>
            <a:off x="76200" y="7620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800" b="1" dirty="0" smtClean="0">
                <a:solidFill>
                  <a:prstClr val="white"/>
                </a:solidFill>
                <a:latin typeface="Calibri"/>
                <a:ea typeface="ＭＳ Ｐゴシック" pitchFamily="-111" charset="-128"/>
                <a:cs typeface="ＭＳ Ｐゴシック" pitchFamily="-112" charset="-128"/>
              </a:rPr>
              <a:t>Vulnerabilidad perimetral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800" b="1" dirty="0" smtClean="0">
                <a:solidFill>
                  <a:prstClr val="white"/>
                </a:solidFill>
                <a:latin typeface="Calibri"/>
                <a:ea typeface="ＭＳ Ｐゴシック" pitchFamily="-111" charset="-128"/>
                <a:cs typeface="ＭＳ Ｐゴシック" pitchFamily="-112" charset="-128"/>
              </a:rPr>
              <a:t>en la seguridad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41009" y="2264574"/>
            <a:ext cx="3864391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just" defTabSz="9144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 sz="2200">
                <a:latin typeface="+mn-lt"/>
                <a:cs typeface="ＭＳ Ｐゴシック" pitchFamily="-112" charset="-128"/>
              </a:defRPr>
            </a:lvl1pPr>
          </a:lstStyle>
          <a:p>
            <a:r>
              <a:rPr lang="es-MX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Tráfico </a:t>
            </a:r>
            <a:r>
              <a:rPr lang="es-MX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que obstruye la vialidad</a:t>
            </a:r>
            <a:endParaRPr lang="es-ES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  <p:pic>
        <p:nvPicPr>
          <p:cNvPr id="13" name="12 Imagen" descr="zona conflictiva el medano 003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1220018"/>
            <a:ext cx="3362400" cy="252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4" name="13 Imagen" descr="zona conflictiva el medano 001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4117577"/>
            <a:ext cx="3362400" cy="252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5" name="14 Imagen" descr="zona conflictiva el medano 014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4100243"/>
            <a:ext cx="3362400" cy="252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53959893"/>
      </p:ext>
    </p:extLst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zona conflictiva el medano 024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237012"/>
            <a:ext cx="3362400" cy="252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6" name="15 Imagen" descr="zona conflictiva el medano 023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7200" y="4100243"/>
            <a:ext cx="3362400" cy="252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Rectangle 7"/>
          <p:cNvSpPr txBox="1">
            <a:spLocks/>
          </p:cNvSpPr>
          <p:nvPr/>
        </p:nvSpPr>
        <p:spPr bwMode="auto">
          <a:xfrm>
            <a:off x="76200" y="7620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800" b="1" dirty="0" smtClean="0">
                <a:solidFill>
                  <a:prstClr val="white"/>
                </a:solidFill>
                <a:latin typeface="Calibri"/>
                <a:ea typeface="ＭＳ Ｐゴシック" pitchFamily="-111" charset="-128"/>
                <a:cs typeface="ＭＳ Ｐゴシック" pitchFamily="-112" charset="-128"/>
              </a:rPr>
              <a:t>Vulnerabilidad perimetral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800" b="1" dirty="0" smtClean="0">
                <a:solidFill>
                  <a:prstClr val="white"/>
                </a:solidFill>
                <a:latin typeface="Calibri"/>
                <a:ea typeface="ＭＳ Ｐゴシック" pitchFamily="-111" charset="-128"/>
                <a:cs typeface="ＭＳ Ｐゴシック" pitchFamily="-112" charset="-128"/>
              </a:rPr>
              <a:t>en la seguridad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867200" y="1943014"/>
            <a:ext cx="3835723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just" defTabSz="9144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 sz="2200">
                <a:latin typeface="+mn-lt"/>
                <a:cs typeface="ＭＳ Ｐゴシック" pitchFamily="-112" charset="-128"/>
              </a:defRPr>
            </a:lvl1pPr>
          </a:lstStyle>
          <a:p>
            <a:r>
              <a:rPr lang="es-MX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Casa de campaña utilizadas por Albañiles de la zona para pernoctar.</a:t>
            </a:r>
            <a:endParaRPr lang="es-ES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3131769"/>
      </p:ext>
    </p:extLst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zona conflictiva el medano 021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3438" y="4115777"/>
            <a:ext cx="3362400" cy="25218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9 Imagen" descr="zona conflictiva el medano 022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1357" y="1230456"/>
            <a:ext cx="3362400" cy="252180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Rectangle 7"/>
          <p:cNvSpPr txBox="1">
            <a:spLocks/>
          </p:cNvSpPr>
          <p:nvPr/>
        </p:nvSpPr>
        <p:spPr bwMode="auto">
          <a:xfrm>
            <a:off x="76200" y="7620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800" b="1" dirty="0" smtClean="0">
                <a:solidFill>
                  <a:prstClr val="white"/>
                </a:solidFill>
                <a:latin typeface="Calibri"/>
                <a:ea typeface="ＭＳ Ｐゴシック" pitchFamily="-111" charset="-128"/>
                <a:cs typeface="ＭＳ Ｐゴシック" pitchFamily="-112" charset="-128"/>
              </a:rPr>
              <a:t>Vulnerabilidad perimetral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800" b="1" dirty="0" smtClean="0">
                <a:solidFill>
                  <a:prstClr val="white"/>
                </a:solidFill>
                <a:latin typeface="Calibri"/>
                <a:ea typeface="ＭＳ Ｐゴシック" pitchFamily="-111" charset="-128"/>
                <a:cs typeface="ＭＳ Ｐゴシック" pitchFamily="-112" charset="-128"/>
              </a:rPr>
              <a:t>en la seguridad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57157" y="1643050"/>
            <a:ext cx="3900315" cy="151426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just" defTabSz="9144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 sz="2200">
                <a:latin typeface="+mn-lt"/>
                <a:cs typeface="ＭＳ Ｐゴシック" pitchFamily="-112" charset="-128"/>
              </a:defRPr>
            </a:lvl1pPr>
          </a:lstStyle>
          <a:p>
            <a:r>
              <a:rPr lang="es-MX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Bebida embriagante de la persona </a:t>
            </a:r>
            <a:r>
              <a:rPr lang="es-MX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local</a:t>
            </a:r>
            <a:r>
              <a:rPr lang="es-MX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, que aparenta hacer </a:t>
            </a:r>
            <a:r>
              <a:rPr lang="es-MX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funciones de </a:t>
            </a:r>
            <a:r>
              <a:rPr lang="es-MX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opc.</a:t>
            </a:r>
            <a:endParaRPr lang="es-ES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486400" y="4863883"/>
            <a:ext cx="3240246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just" defTabSz="9144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 sz="2200">
                <a:latin typeface="+mn-lt"/>
                <a:cs typeface="ＭＳ Ｐゴシック" pitchFamily="-112" charset="-128"/>
              </a:defRPr>
            </a:lvl1pPr>
          </a:lstStyle>
          <a:p>
            <a:r>
              <a:rPr lang="es-MX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Persona local en estado </a:t>
            </a:r>
            <a:r>
              <a:rPr lang="es-MX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de ebriedad molestando </a:t>
            </a:r>
            <a:r>
              <a:rPr lang="es-MX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a  Turistas.</a:t>
            </a:r>
            <a:endParaRPr lang="es-ES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14" name="13 Flecha derecha"/>
          <p:cNvSpPr/>
          <p:nvPr/>
        </p:nvSpPr>
        <p:spPr>
          <a:xfrm>
            <a:off x="4343400" y="2114428"/>
            <a:ext cx="1671252" cy="285752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14 Flecha derecha"/>
          <p:cNvSpPr/>
          <p:nvPr/>
        </p:nvSpPr>
        <p:spPr>
          <a:xfrm rot="10800000">
            <a:off x="2847164" y="5325548"/>
            <a:ext cx="2331862" cy="312665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1785634"/>
      </p:ext>
    </p:extLst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zona conflictiva el medano 032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99" y="1238868"/>
            <a:ext cx="3362400" cy="252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9 Imagen" descr="zona conflictiva el medano 034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99" y="4100243"/>
            <a:ext cx="3362400" cy="252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10 Imagen" descr="zona conflictiva el medano 030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4100243"/>
            <a:ext cx="3362400" cy="252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Rectangle 7"/>
          <p:cNvSpPr txBox="1">
            <a:spLocks/>
          </p:cNvSpPr>
          <p:nvPr/>
        </p:nvSpPr>
        <p:spPr bwMode="auto">
          <a:xfrm>
            <a:off x="76200" y="7620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800" b="1" dirty="0" smtClean="0">
                <a:solidFill>
                  <a:prstClr val="white"/>
                </a:solidFill>
                <a:latin typeface="Calibri"/>
                <a:ea typeface="ＭＳ Ｐゴシック" pitchFamily="-111" charset="-128"/>
                <a:cs typeface="ＭＳ Ｐゴシック" pitchFamily="-112" charset="-128"/>
              </a:rPr>
              <a:t>Vulnerabilidad perimetral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800" b="1" dirty="0" smtClean="0">
                <a:solidFill>
                  <a:prstClr val="white"/>
                </a:solidFill>
                <a:latin typeface="Calibri"/>
                <a:ea typeface="ＭＳ Ｐゴシック" pitchFamily="-111" charset="-128"/>
                <a:cs typeface="ＭＳ Ｐゴシック" pitchFamily="-112" charset="-128"/>
              </a:rPr>
              <a:t>en la seguridad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286000" y="2136339"/>
            <a:ext cx="4572000" cy="41549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ES" sz="2200" dirty="0">
              <a:solidFill>
                <a:prstClr val="black"/>
              </a:solidFill>
              <a:latin typeface="Calibri"/>
              <a:ea typeface="ＭＳ Ｐゴシック" pitchFamily="34" charset="-128"/>
              <a:cs typeface="ＭＳ Ｐゴシック" pitchFamily="-112" charset="-128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876800" y="2080292"/>
            <a:ext cx="3927229" cy="8371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just" defTabSz="9144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 sz="2200">
                <a:latin typeface="+mn-lt"/>
                <a:cs typeface="ＭＳ Ｐゴシック" pitchFamily="-112" charset="-128"/>
              </a:defRPr>
            </a:lvl1pPr>
          </a:lstStyle>
          <a:p>
            <a:r>
              <a:rPr lang="es-MX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Notable Falta de iluminación </a:t>
            </a:r>
            <a:r>
              <a:rPr lang="es-MX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en la </a:t>
            </a:r>
            <a:r>
              <a:rPr lang="es-MX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zona.</a:t>
            </a:r>
            <a:endParaRPr lang="es-ES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3847636"/>
      </p:ext>
    </p:extLst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 descr="zona conflictiva el medano 020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1357" y="1230456"/>
            <a:ext cx="3362400" cy="252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7" name="16 Imagen" descr="zona conflictiva el medano 015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4115777"/>
            <a:ext cx="3362400" cy="252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Rectangle 7"/>
          <p:cNvSpPr txBox="1">
            <a:spLocks/>
          </p:cNvSpPr>
          <p:nvPr/>
        </p:nvSpPr>
        <p:spPr bwMode="auto">
          <a:xfrm>
            <a:off x="76200" y="7620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800" b="1" dirty="0" smtClean="0">
                <a:solidFill>
                  <a:prstClr val="white"/>
                </a:solidFill>
                <a:latin typeface="Calibri"/>
                <a:ea typeface="ＭＳ Ｐゴシック" pitchFamily="-111" charset="-128"/>
                <a:cs typeface="ＭＳ Ｐゴシック" pitchFamily="-112" charset="-128"/>
              </a:rPr>
              <a:t>Vulnerabilidad perimetral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800" b="1" dirty="0" smtClean="0">
                <a:solidFill>
                  <a:prstClr val="white"/>
                </a:solidFill>
                <a:latin typeface="Calibri"/>
                <a:ea typeface="ＭＳ Ｐゴシック" pitchFamily="-111" charset="-128"/>
                <a:cs typeface="ＭＳ Ｐゴシック" pitchFamily="-112" charset="-128"/>
              </a:rPr>
              <a:t>en la seguridad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57157" y="1643050"/>
            <a:ext cx="3900315" cy="151426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just" defTabSz="9144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 sz="2200">
                <a:latin typeface="+mn-lt"/>
                <a:cs typeface="ＭＳ Ｐゴシック" pitchFamily="-112" charset="-128"/>
              </a:defRPr>
            </a:lvl1pPr>
          </a:lstStyle>
          <a:p>
            <a:r>
              <a:rPr lang="es-MX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Locales comerciales en donde se reúnen vendedores ambulantes a ingerir bebidas alcohólicas.</a:t>
            </a:r>
            <a:endParaRPr lang="es-ES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  <a:p>
            <a:r>
              <a:rPr lang="es-MX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 </a:t>
            </a:r>
            <a:endParaRPr lang="es-ES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486400" y="4863883"/>
            <a:ext cx="3240246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just" defTabSz="9144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 sz="2200">
                <a:latin typeface="+mn-lt"/>
                <a:cs typeface="ＭＳ Ｐゴシック" pitchFamily="-112" charset="-128"/>
              </a:defRPr>
            </a:lvl1pPr>
          </a:lstStyle>
          <a:p>
            <a:r>
              <a:rPr lang="es-MX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Persona local en estado </a:t>
            </a:r>
            <a:r>
              <a:rPr lang="es-MX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de ebriedad molestando </a:t>
            </a:r>
            <a:r>
              <a:rPr lang="es-MX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a  Turistas.</a:t>
            </a:r>
            <a:endParaRPr lang="es-ES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0520783"/>
      </p:ext>
    </p:extLst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/>
          </p:cNvSpPr>
          <p:nvPr/>
        </p:nvSpPr>
        <p:spPr bwMode="auto">
          <a:xfrm>
            <a:off x="76200" y="7620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800" b="1" dirty="0" smtClean="0">
                <a:solidFill>
                  <a:prstClr val="white"/>
                </a:solidFill>
                <a:latin typeface="Calibri"/>
                <a:ea typeface="ＭＳ Ｐゴシック" pitchFamily="-111" charset="-128"/>
                <a:cs typeface="ＭＳ Ｐゴシック" pitchFamily="-112" charset="-128"/>
              </a:rPr>
              <a:t>Vulnerabilidad perimetral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800" b="1" dirty="0" smtClean="0">
                <a:solidFill>
                  <a:prstClr val="white"/>
                </a:solidFill>
                <a:latin typeface="Calibri"/>
                <a:ea typeface="ＭＳ Ｐゴシック" pitchFamily="-111" charset="-128"/>
                <a:cs typeface="ＭＳ Ｐゴシック" pitchFamily="-112" charset="-128"/>
              </a:rPr>
              <a:t>en la seguridad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228600" y="990601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s-MX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Recomendaciones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28600" y="1868436"/>
            <a:ext cx="8708410" cy="49133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algn="just" eaLnBrk="0" hangingPunct="0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  <a:cs typeface="ＭＳ Ｐゴシック" pitchFamily="-112" charset="-128"/>
              </a:defRPr>
            </a:lvl1pPr>
          </a:lstStyle>
          <a:p>
            <a:pPr defTabSz="457200" fontAlgn="base">
              <a:spcAft>
                <a:spcPct val="0"/>
              </a:spcAft>
            </a:pPr>
            <a:r>
              <a:rPr lang="es-MX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Se recomienda colocar luces perimetrales en las vialidades señaladas en mapa.</a:t>
            </a:r>
          </a:p>
          <a:p>
            <a:pPr defTabSz="457200" fontAlgn="base">
              <a:spcAft>
                <a:spcPct val="0"/>
              </a:spcAft>
            </a:pPr>
            <a:r>
              <a:rPr lang="es-MX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Colocar sistemas auxiliares en seguridad como cámaras de </a:t>
            </a:r>
            <a:r>
              <a:rPr lang="es-MX" dirty="0" err="1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cctv</a:t>
            </a:r>
            <a:r>
              <a:rPr lang="es-MX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, en donde aplique.</a:t>
            </a:r>
          </a:p>
          <a:p>
            <a:pPr defTabSz="457200" fontAlgn="base">
              <a:spcAft>
                <a:spcPct val="0"/>
              </a:spcAft>
            </a:pPr>
            <a:r>
              <a:rPr lang="es-MX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Reasignar </a:t>
            </a:r>
            <a:r>
              <a:rPr lang="es-MX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tareas  y funciones a los elementos de Seguridad Publica actuales.</a:t>
            </a:r>
          </a:p>
          <a:p>
            <a:pPr defTabSz="457200" fontAlgn="base">
              <a:spcAft>
                <a:spcPct val="0"/>
              </a:spcAft>
            </a:pPr>
            <a:r>
              <a:rPr lang="es-MX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Reconsiderar </a:t>
            </a:r>
            <a:r>
              <a:rPr lang="es-MX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horarios de trabajo de los elementos de Seguridad Publica.</a:t>
            </a:r>
          </a:p>
          <a:p>
            <a:pPr defTabSz="457200" fontAlgn="base">
              <a:spcAft>
                <a:spcPct val="0"/>
              </a:spcAft>
            </a:pPr>
            <a:r>
              <a:rPr lang="es-MX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Aumentar </a:t>
            </a:r>
            <a:r>
              <a:rPr lang="es-MX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el estado de fuerza actual de los elementos de seguridad Publica, Pasando de 2 elementos a 3 elementos por turno.</a:t>
            </a:r>
          </a:p>
          <a:p>
            <a:pPr defTabSz="457200" fontAlgn="base">
              <a:spcAft>
                <a:spcPct val="0"/>
              </a:spcAft>
            </a:pPr>
            <a:r>
              <a:rPr lang="es-MX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Trabajar </a:t>
            </a:r>
            <a:r>
              <a:rPr lang="es-MX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en un horario de 10:00 A.M a 07:00 A.M (20 </a:t>
            </a:r>
            <a:r>
              <a:rPr lang="es-MX" dirty="0" err="1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hrs</a:t>
            </a:r>
            <a:r>
              <a:rPr lang="es-MX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. de servicio diario)</a:t>
            </a:r>
          </a:p>
          <a:p>
            <a:pPr defTabSz="457200" fontAlgn="base">
              <a:spcAft>
                <a:spcPct val="0"/>
              </a:spcAft>
            </a:pPr>
            <a:r>
              <a:rPr lang="es-MX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Cubriendo </a:t>
            </a:r>
            <a:r>
              <a:rPr lang="es-MX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las áreas de vigilancia  como se muestra a continuación:</a:t>
            </a:r>
          </a:p>
        </p:txBody>
      </p:sp>
      <p:sp>
        <p:nvSpPr>
          <p:cNvPr id="5" name="4 Flecha derecha"/>
          <p:cNvSpPr/>
          <p:nvPr/>
        </p:nvSpPr>
        <p:spPr>
          <a:xfrm>
            <a:off x="3480525" y="2353722"/>
            <a:ext cx="1725749" cy="16087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5877417"/>
      </p:ext>
    </p:extLst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9C3CE-8437-4215-A4C3-8D50C14211E5}" type="datetime1">
              <a:rPr lang="es-ES" smtClean="0"/>
              <a:pPr/>
              <a:t>10/22/14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COSEHOGUA "Integrando la </a:t>
            </a:r>
            <a:r>
              <a:rPr lang="es-ES" dirty="0" err="1" smtClean="0"/>
              <a:t>Region</a:t>
            </a:r>
            <a:r>
              <a:rPr lang="es-ES" dirty="0" smtClean="0"/>
              <a:t>"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5-4FBA-40D8-82E9-F6CE5AF80BC5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467544" y="1988840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SER UNA INSTITUCION LIDER EN EL AMBITO HOTELERO DE GUATEMALA Y OTROS PAISES , PERMITIENDO LA INTEGRACION  INSTITUCIONAL EN POYO A TURISTAS NACIONALES Y EXTRANJEROS, CONTANDO CON PERSONAL ALTAMENTE CAPACITADOS PARA REALIZAR UN TRABAJO EFICIENTE Y EFICAZ .</a:t>
            </a:r>
          </a:p>
          <a:p>
            <a:pPr algn="just"/>
            <a:endParaRPr lang="es-ES" b="1" dirty="0" smtClean="0">
              <a:solidFill>
                <a:schemeClr val="bg1"/>
              </a:solidFill>
              <a:latin typeface="Book Antiqua" pitchFamily="18" charset="0"/>
              <a:cs typeface="Times New Roman" pitchFamily="18" charset="0"/>
            </a:endParaRPr>
          </a:p>
          <a:p>
            <a:pPr algn="just"/>
            <a:r>
              <a:rPr lang="es-ES" b="1" dirty="0" smtClean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BASANDOSE  EN PROGRAMAS ESTABLECIDOS EN MATERIA DE PREVENCION; DANDO OPORTUNIDAD AL PERSONAL, PARA CAPACITARSE  DENTRO Y FUERA DEL PAIS. </a:t>
            </a:r>
          </a:p>
          <a:p>
            <a:pPr algn="just"/>
            <a:endParaRPr lang="es-ES" b="1" dirty="0">
              <a:solidFill>
                <a:schemeClr val="bg1"/>
              </a:solidFill>
              <a:latin typeface="Book Antiqua" pitchFamily="18" charset="0"/>
              <a:cs typeface="Times New Roman" pitchFamily="18" charset="0"/>
            </a:endParaRPr>
          </a:p>
          <a:p>
            <a:pPr algn="just"/>
            <a:r>
              <a:rPr lang="es-ES" b="1" dirty="0" smtClean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LOGRANDO UN EQUIPO DE GERENTES, CAPACITADOS CON EL SISTEMA OPERATIVO DE INTELIGENCIA PARA CONTROL INTERNO Y PERIMETRAL DE LOS HOTELES ACREDITADOS 100% CINCO ESTRELLAS. </a:t>
            </a:r>
          </a:p>
          <a:p>
            <a:pPr algn="just"/>
            <a:endParaRPr lang="es-ES" b="1" dirty="0" smtClean="0">
              <a:solidFill>
                <a:schemeClr val="bg1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8" name="6 Título"/>
          <p:cNvSpPr txBox="1">
            <a:spLocks/>
          </p:cNvSpPr>
          <p:nvPr/>
        </p:nvSpPr>
        <p:spPr>
          <a:xfrm>
            <a:off x="1676400" y="1222563"/>
            <a:ext cx="6172200" cy="585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4000" b="1" dirty="0" smtClean="0">
                <a:solidFill>
                  <a:schemeClr val="bg1"/>
                </a:solidFill>
                <a:latin typeface="Book Antiqua" pitchFamily="18" charset="0"/>
                <a:ea typeface="ＭＳ Ｐゴシック" pitchFamily="-111" charset="-128"/>
              </a:rPr>
              <a:t>VISION.</a:t>
            </a:r>
          </a:p>
        </p:txBody>
      </p:sp>
      <p:pic>
        <p:nvPicPr>
          <p:cNvPr id="9" name="Picture 3" descr="C:\Documents and Settings\Administrador\Escritorio\Seguridad 2013\COSEHOGUA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effectLst>
            <a:innerShdw blurRad="63500" dist="50800" dir="18900000">
              <a:srgbClr val="663300">
                <a:alpha val="5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73684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/>
          </p:cNvSpPr>
          <p:nvPr/>
        </p:nvSpPr>
        <p:spPr bwMode="auto">
          <a:xfrm>
            <a:off x="76200" y="7620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800" b="1" dirty="0" smtClean="0">
                <a:solidFill>
                  <a:prstClr val="white"/>
                </a:solidFill>
                <a:latin typeface="Calibri"/>
                <a:ea typeface="ＭＳ Ｐゴシック" pitchFamily="-111" charset="-128"/>
                <a:cs typeface="ＭＳ Ｐゴシック" pitchFamily="-112" charset="-128"/>
              </a:rPr>
              <a:t>Vulnerabilidad perimetral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800" b="1" dirty="0" smtClean="0">
                <a:solidFill>
                  <a:prstClr val="white"/>
                </a:solidFill>
                <a:latin typeface="Calibri"/>
                <a:ea typeface="ＭＳ Ｐゴシック" pitchFamily="-111" charset="-128"/>
                <a:cs typeface="ＭＳ Ｐゴシック" pitchFamily="-112" charset="-128"/>
              </a:rPr>
              <a:t>en la seguridad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228600" y="990601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s-MX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Recomendaciones</a:t>
            </a:r>
          </a:p>
        </p:txBody>
      </p:sp>
      <p:grpSp>
        <p:nvGrpSpPr>
          <p:cNvPr id="6" name="5 Grupo"/>
          <p:cNvGrpSpPr/>
          <p:nvPr/>
        </p:nvGrpSpPr>
        <p:grpSpPr>
          <a:xfrm>
            <a:off x="1289899" y="1737353"/>
            <a:ext cx="6711101" cy="4968247"/>
            <a:chOff x="814832" y="1097357"/>
            <a:chExt cx="7344069" cy="5547291"/>
          </a:xfrm>
        </p:grpSpPr>
        <p:pic>
          <p:nvPicPr>
            <p:cNvPr id="7" name="6 Imagen" descr="ENTORNO.jp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814832" y="1097357"/>
              <a:ext cx="7344069" cy="554729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</p:pic>
        <p:sp>
          <p:nvSpPr>
            <p:cNvPr id="9" name="8 Flecha derecha"/>
            <p:cNvSpPr/>
            <p:nvPr/>
          </p:nvSpPr>
          <p:spPr>
            <a:xfrm rot="11687556">
              <a:off x="4902356" y="1651789"/>
              <a:ext cx="1355785" cy="1800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1" name="Picture 2" descr="C:\Documents and Settings\Fernando Lopez\Escritorio\developmen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3000" contrast="-48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20793358">
              <a:off x="3738376" y="3144594"/>
              <a:ext cx="2400878" cy="1128338"/>
            </a:xfrm>
            <a:prstGeom prst="rect">
              <a:avLst/>
            </a:prstGeom>
          </p:spPr>
        </p:pic>
        <p:sp>
          <p:nvSpPr>
            <p:cNvPr id="12" name="11 Pentágono regular"/>
            <p:cNvSpPr/>
            <p:nvPr/>
          </p:nvSpPr>
          <p:spPr>
            <a:xfrm>
              <a:off x="2189836" y="5633943"/>
              <a:ext cx="288000" cy="288905"/>
            </a:xfrm>
            <a:prstGeom prst="pentagon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prstClr val="white"/>
                  </a:solidFill>
                  <a:latin typeface="Calibri"/>
                </a:rPr>
                <a:t>1</a:t>
              </a:r>
              <a:endParaRPr lang="es-ES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12 Pentágono regular"/>
            <p:cNvSpPr/>
            <p:nvPr/>
          </p:nvSpPr>
          <p:spPr>
            <a:xfrm>
              <a:off x="3210759" y="4977399"/>
              <a:ext cx="288000" cy="288000"/>
            </a:xfrm>
            <a:prstGeom prst="pentagon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prstClr val="white"/>
                  </a:solidFill>
                  <a:latin typeface="Calibri"/>
                </a:rPr>
                <a:t>2</a:t>
              </a:r>
              <a:endParaRPr lang="es-ES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13 Pentágono regular"/>
            <p:cNvSpPr/>
            <p:nvPr/>
          </p:nvSpPr>
          <p:spPr>
            <a:xfrm>
              <a:off x="5762635" y="2391065"/>
              <a:ext cx="288000" cy="288000"/>
            </a:xfrm>
            <a:prstGeom prst="pentagon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prstClr val="white"/>
                  </a:solidFill>
                  <a:latin typeface="Calibri"/>
                </a:rPr>
                <a:t>4</a:t>
              </a:r>
              <a:endParaRPr lang="es-ES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14 Pentágono regular"/>
            <p:cNvSpPr/>
            <p:nvPr/>
          </p:nvSpPr>
          <p:spPr>
            <a:xfrm>
              <a:off x="3282576" y="2692197"/>
              <a:ext cx="288000" cy="288000"/>
            </a:xfrm>
            <a:prstGeom prst="pentagon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prstClr val="white"/>
                  </a:solidFill>
                  <a:latin typeface="Calibri"/>
                </a:rPr>
                <a:t>6</a:t>
              </a:r>
              <a:endParaRPr lang="es-ES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15 Pentágono regular"/>
            <p:cNvSpPr/>
            <p:nvPr/>
          </p:nvSpPr>
          <p:spPr>
            <a:xfrm>
              <a:off x="6279019" y="4208016"/>
              <a:ext cx="288000" cy="288000"/>
            </a:xfrm>
            <a:prstGeom prst="pentagon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prstClr val="white"/>
                  </a:solidFill>
                  <a:latin typeface="Calibri"/>
                </a:rPr>
                <a:t>3</a:t>
              </a:r>
              <a:endParaRPr lang="es-ES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16 Pentágono regular"/>
            <p:cNvSpPr/>
            <p:nvPr/>
          </p:nvSpPr>
          <p:spPr>
            <a:xfrm>
              <a:off x="5418038" y="1597789"/>
              <a:ext cx="288000" cy="288000"/>
            </a:xfrm>
            <a:prstGeom prst="pentagon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prstClr val="white"/>
                  </a:solidFill>
                  <a:latin typeface="Calibri"/>
                </a:rPr>
                <a:t>5</a:t>
              </a:r>
              <a:endParaRPr lang="es-ES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17 Flecha derecha"/>
            <p:cNvSpPr/>
            <p:nvPr/>
          </p:nvSpPr>
          <p:spPr>
            <a:xfrm rot="19460422">
              <a:off x="2447783" y="5329396"/>
              <a:ext cx="771473" cy="18000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18 Flecha derecha"/>
            <p:cNvSpPr/>
            <p:nvPr/>
          </p:nvSpPr>
          <p:spPr>
            <a:xfrm rot="9674777">
              <a:off x="3382504" y="4528207"/>
              <a:ext cx="1738902" cy="18000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19 Flecha derecha"/>
            <p:cNvSpPr/>
            <p:nvPr/>
          </p:nvSpPr>
          <p:spPr>
            <a:xfrm rot="6120000">
              <a:off x="2933523" y="4387183"/>
              <a:ext cx="787079" cy="18000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20 Flecha derecha"/>
            <p:cNvSpPr/>
            <p:nvPr/>
          </p:nvSpPr>
          <p:spPr>
            <a:xfrm>
              <a:off x="7314608" y="5778396"/>
              <a:ext cx="688511" cy="18000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2594100" y="5705292"/>
              <a:ext cx="4711824" cy="4123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>
                  <a:solidFill>
                    <a:srgbClr val="FFFF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latin typeface="Arial Black" pitchFamily="34" charset="0"/>
                  <a:ea typeface="ＭＳ Ｐゴシック" pitchFamily="34" charset="-128"/>
                </a:rPr>
                <a:t>Recorrido de vigilancia </a:t>
              </a:r>
              <a:r>
                <a:rPr lang="es-MX" dirty="0" smtClean="0">
                  <a:solidFill>
                    <a:srgbClr val="FFFF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latin typeface="Arial Black" pitchFamily="34" charset="0"/>
                  <a:ea typeface="ＭＳ Ｐゴシック" pitchFamily="34" charset="-128"/>
                </a:rPr>
                <a:t>Agente </a:t>
              </a:r>
              <a:r>
                <a:rPr lang="es-MX" dirty="0">
                  <a:solidFill>
                    <a:srgbClr val="FFFF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latin typeface="Arial Black" pitchFamily="34" charset="0"/>
                  <a:ea typeface="ＭＳ Ｐゴシック" pitchFamily="34" charset="-128"/>
                </a:rPr>
                <a:t>1</a:t>
              </a:r>
              <a:endParaRPr lang="es-ES" dirty="0">
                <a:solidFill>
                  <a:srgbClr val="FFFF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latin typeface="Arial Black" pitchFamily="34" charset="0"/>
                <a:ea typeface="ＭＳ Ｐゴシック" pitchFamily="34" charset="-128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2594100" y="5994216"/>
              <a:ext cx="4305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>
                <a:defRPr>
                  <a:solidFill>
                    <a:srgbClr val="FFFF00"/>
                  </a:solidFill>
                  <a:effectLst>
                    <a:glow rad="228600">
                      <a:schemeClr val="tx1">
                        <a:alpha val="40000"/>
                      </a:schemeClr>
                    </a:glow>
                  </a:effectLst>
                  <a:latin typeface="Arial Black" pitchFamily="34" charset="0"/>
                </a:defRPr>
              </a:lvl1pPr>
            </a:lstStyle>
            <a:p>
              <a:r>
                <a:rPr lang="es-MX" dirty="0"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ea typeface="ＭＳ Ｐゴシック" pitchFamily="34" charset="-128"/>
                </a:rPr>
                <a:t>Recorrido de vigilancia Agente 2</a:t>
              </a:r>
              <a:endParaRPr lang="es-ES" dirty="0"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ea typeface="ＭＳ Ｐゴシック" pitchFamily="34" charset="-128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2594100" y="6273298"/>
              <a:ext cx="4305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>
                <a:defRPr>
                  <a:solidFill>
                    <a:srgbClr val="FFFF00"/>
                  </a:solidFill>
                  <a:effectLst>
                    <a:glow rad="228600">
                      <a:schemeClr val="tx1">
                        <a:alpha val="40000"/>
                      </a:schemeClr>
                    </a:glow>
                  </a:effectLst>
                  <a:latin typeface="Arial Black" pitchFamily="34" charset="0"/>
                </a:defRPr>
              </a:lvl1pPr>
            </a:lstStyle>
            <a:p>
              <a:r>
                <a:rPr lang="es-MX" dirty="0">
                  <a:solidFill>
                    <a:srgbClr val="F79646">
                      <a:lumMod val="75000"/>
                    </a:srgbClr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ea typeface="ＭＳ Ｐゴシック" pitchFamily="34" charset="-128"/>
                </a:rPr>
                <a:t>Recorrido de vigilancia Agente 3</a:t>
              </a:r>
              <a:endParaRPr lang="es-ES" dirty="0">
                <a:solidFill>
                  <a:srgbClr val="F79646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ea typeface="ＭＳ Ｐゴシック" pitchFamily="34" charset="-128"/>
              </a:endParaRPr>
            </a:p>
          </p:txBody>
        </p:sp>
        <p:sp>
          <p:nvSpPr>
            <p:cNvPr id="25" name="24 Flecha derecha"/>
            <p:cNvSpPr/>
            <p:nvPr/>
          </p:nvSpPr>
          <p:spPr>
            <a:xfrm>
              <a:off x="7314608" y="6066428"/>
              <a:ext cx="688511" cy="180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C00000"/>
                </a:solidFill>
                <a:latin typeface="Calibri"/>
              </a:endParaRPr>
            </a:p>
          </p:txBody>
        </p:sp>
        <p:sp>
          <p:nvSpPr>
            <p:cNvPr id="26" name="25 Flecha derecha"/>
            <p:cNvSpPr/>
            <p:nvPr/>
          </p:nvSpPr>
          <p:spPr>
            <a:xfrm>
              <a:off x="7314608" y="6354460"/>
              <a:ext cx="688511" cy="1800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26 Flecha derecha"/>
            <p:cNvSpPr/>
            <p:nvPr/>
          </p:nvSpPr>
          <p:spPr>
            <a:xfrm rot="15654960">
              <a:off x="5790226" y="3397637"/>
              <a:ext cx="961861" cy="180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27 Elipse"/>
            <p:cNvSpPr/>
            <p:nvPr/>
          </p:nvSpPr>
          <p:spPr>
            <a:xfrm>
              <a:off x="2920342" y="4832476"/>
              <a:ext cx="286880" cy="28892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prstClr val="black"/>
                  </a:solidFill>
                  <a:latin typeface="Calibri"/>
                </a:rPr>
                <a:t>1</a:t>
              </a:r>
              <a:endParaRPr lang="es-ES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28 Elipse"/>
            <p:cNvSpPr/>
            <p:nvPr/>
          </p:nvSpPr>
          <p:spPr>
            <a:xfrm>
              <a:off x="5992139" y="2647811"/>
              <a:ext cx="286880" cy="2889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prstClr val="white"/>
                  </a:solidFill>
                  <a:latin typeface="Calibri"/>
                </a:rPr>
                <a:t>2</a:t>
              </a:r>
              <a:endParaRPr lang="es-ES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29 Flecha derecha"/>
            <p:cNvSpPr/>
            <p:nvPr/>
          </p:nvSpPr>
          <p:spPr>
            <a:xfrm rot="5057249">
              <a:off x="5855140" y="2179227"/>
              <a:ext cx="614645" cy="180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30 Flecha derecha"/>
            <p:cNvSpPr/>
            <p:nvPr/>
          </p:nvSpPr>
          <p:spPr>
            <a:xfrm rot="21020855">
              <a:off x="5256890" y="2755851"/>
              <a:ext cx="610297" cy="180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31 Elipse"/>
            <p:cNvSpPr/>
            <p:nvPr/>
          </p:nvSpPr>
          <p:spPr>
            <a:xfrm>
              <a:off x="3494192" y="2983754"/>
              <a:ext cx="286880" cy="28892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prstClr val="white"/>
                  </a:solidFill>
                  <a:latin typeface="Calibri"/>
                </a:rPr>
                <a:t>3</a:t>
              </a:r>
              <a:endParaRPr lang="es-ES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32 Flecha derecha"/>
            <p:cNvSpPr/>
            <p:nvPr/>
          </p:nvSpPr>
          <p:spPr>
            <a:xfrm rot="6535874">
              <a:off x="3435575" y="2339303"/>
              <a:ext cx="957159" cy="1800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33 Flecha derecha"/>
            <p:cNvSpPr/>
            <p:nvPr/>
          </p:nvSpPr>
          <p:spPr>
            <a:xfrm rot="10430025">
              <a:off x="3876527" y="2991789"/>
              <a:ext cx="950389" cy="1800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34 Flecha derecha"/>
            <p:cNvSpPr/>
            <p:nvPr/>
          </p:nvSpPr>
          <p:spPr>
            <a:xfrm rot="21434734">
              <a:off x="2438576" y="3075197"/>
              <a:ext cx="950389" cy="1800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35 Flecha derecha"/>
            <p:cNvSpPr/>
            <p:nvPr/>
          </p:nvSpPr>
          <p:spPr>
            <a:xfrm rot="16920000">
              <a:off x="3137018" y="3560452"/>
              <a:ext cx="714348" cy="18132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2616783"/>
      </p:ext>
    </p:extLst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/>
          </p:cNvSpPr>
          <p:nvPr/>
        </p:nvSpPr>
        <p:spPr bwMode="auto">
          <a:xfrm>
            <a:off x="76200" y="7620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800" b="1" dirty="0" smtClean="0">
                <a:solidFill>
                  <a:prstClr val="white"/>
                </a:solidFill>
                <a:latin typeface="Calibri"/>
                <a:ea typeface="ＭＳ Ｐゴシック" pitchFamily="-111" charset="-128"/>
                <a:cs typeface="ＭＳ Ｐゴシック" pitchFamily="-112" charset="-128"/>
              </a:rPr>
              <a:t>Vulnerabilidad perimetral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800" b="1" dirty="0" smtClean="0">
                <a:solidFill>
                  <a:prstClr val="white"/>
                </a:solidFill>
                <a:latin typeface="Calibri"/>
                <a:ea typeface="ＭＳ Ｐゴシック" pitchFamily="-111" charset="-128"/>
                <a:cs typeface="ＭＳ Ｐゴシック" pitchFamily="-112" charset="-128"/>
              </a:rPr>
              <a:t>en la seguridad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57157" y="1914739"/>
            <a:ext cx="3900315" cy="151426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just" defTabSz="9144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 sz="2200">
                <a:latin typeface="+mn-lt"/>
                <a:cs typeface="ＭＳ Ｐゴシック" pitchFamily="-112" charset="-128"/>
              </a:defRPr>
            </a:lvl1pPr>
          </a:lstStyle>
          <a:p>
            <a:r>
              <a:rPr lang="es-MX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Formación de Colonos del Médano y reuniones con autoridades</a:t>
            </a:r>
            <a:endParaRPr lang="es-ES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  <a:p>
            <a:r>
              <a:rPr lang="es-MX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 </a:t>
            </a:r>
            <a:endParaRPr lang="es-ES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7000" y="3581400"/>
            <a:ext cx="3360000" cy="252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24400" y="1629000"/>
            <a:ext cx="3362400" cy="208573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30828"/>
      </p:ext>
    </p:extLst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 preferRelativeResize="0"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09825" y="4343400"/>
            <a:ext cx="2770754" cy="207806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/>
          <p:cNvSpPr txBox="1">
            <a:spLocks/>
          </p:cNvSpPr>
          <p:nvPr/>
        </p:nvSpPr>
        <p:spPr bwMode="auto">
          <a:xfrm>
            <a:off x="76200" y="7620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800" b="1" dirty="0" smtClean="0">
                <a:solidFill>
                  <a:prstClr val="white"/>
                </a:solidFill>
                <a:latin typeface="Calibri"/>
                <a:ea typeface="ＭＳ Ｐゴシック" pitchFamily="-111" charset="-128"/>
                <a:cs typeface="ＭＳ Ｐゴシック" pitchFamily="-112" charset="-128"/>
              </a:rPr>
              <a:t>Vulnerabilidad perimetral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800" b="1" dirty="0" smtClean="0">
                <a:solidFill>
                  <a:prstClr val="white"/>
                </a:solidFill>
                <a:latin typeface="Calibri"/>
                <a:ea typeface="ＭＳ Ｐゴシック" pitchFamily="-111" charset="-128"/>
                <a:cs typeface="ＭＳ Ｐゴシック" pitchFamily="-112" charset="-128"/>
              </a:rPr>
              <a:t>en la seguridad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57157" y="1914739"/>
            <a:ext cx="3900315" cy="151426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just" defTabSz="9144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 sz="2200">
                <a:latin typeface="+mn-lt"/>
                <a:cs typeface="ＭＳ Ｐゴシック" pitchFamily="-112" charset="-128"/>
              </a:defRPr>
            </a:lvl1pPr>
          </a:lstStyle>
          <a:p>
            <a:r>
              <a:rPr lang="es-MX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Pavimentación de calles</a:t>
            </a:r>
            <a:endParaRPr lang="es-ES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  <a:p>
            <a:r>
              <a:rPr lang="es-MX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 </a:t>
            </a:r>
            <a:endParaRPr lang="es-ES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  <p:pic>
        <p:nvPicPr>
          <p:cNvPr id="8" name="Picture 2"/>
          <p:cNvPicPr preferRelativeResize="0"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76800" y="1524000"/>
            <a:ext cx="3360000" cy="252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 preferRelativeResize="0"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2000" y="3733800"/>
            <a:ext cx="3360000" cy="252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226897"/>
      </p:ext>
    </p:extLst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/>
          </p:cNvSpPr>
          <p:nvPr/>
        </p:nvSpPr>
        <p:spPr bwMode="auto">
          <a:xfrm>
            <a:off x="76200" y="7620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800" b="1" dirty="0" smtClean="0">
                <a:solidFill>
                  <a:prstClr val="white"/>
                </a:solidFill>
                <a:latin typeface="Calibri"/>
                <a:ea typeface="ＭＳ Ｐゴシック" pitchFamily="-111" charset="-128"/>
                <a:cs typeface="ＭＳ Ｐゴシック" pitchFamily="-112" charset="-128"/>
              </a:rPr>
              <a:t>Vulnerabilidad perimetral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800" b="1" dirty="0" smtClean="0">
                <a:solidFill>
                  <a:prstClr val="white"/>
                </a:solidFill>
                <a:latin typeface="Calibri"/>
                <a:ea typeface="ＭＳ Ｐゴシック" pitchFamily="-111" charset="-128"/>
                <a:cs typeface="ＭＳ Ｐゴシック" pitchFamily="-112" charset="-128"/>
              </a:rPr>
              <a:t>en la seguridad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57157" y="1914739"/>
            <a:ext cx="3900315" cy="151426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just" defTabSz="9144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 sz="2200">
                <a:latin typeface="+mn-lt"/>
                <a:cs typeface="ＭＳ Ｐゴシック" pitchFamily="-112" charset="-128"/>
              </a:defRPr>
            </a:lvl1pPr>
          </a:lstStyle>
          <a:p>
            <a:r>
              <a:rPr lang="es-MX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I</a:t>
            </a:r>
            <a:r>
              <a:rPr lang="es-MX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luminación en las calles por parte de los hoteleros</a:t>
            </a:r>
            <a:endParaRPr lang="es-ES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  <a:p>
            <a:r>
              <a:rPr lang="es-MX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 </a:t>
            </a:r>
            <a:endParaRPr lang="es-ES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7314" y="3581400"/>
            <a:ext cx="3360000" cy="252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60795" y="1411869"/>
            <a:ext cx="3360000" cy="252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072152"/>
      </p:ext>
    </p:extLst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/>
          </p:cNvSpPr>
          <p:nvPr/>
        </p:nvSpPr>
        <p:spPr bwMode="auto">
          <a:xfrm>
            <a:off x="76200" y="7620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800" b="1" dirty="0" smtClean="0">
                <a:solidFill>
                  <a:prstClr val="white"/>
                </a:solidFill>
                <a:latin typeface="Calibri"/>
                <a:ea typeface="ＭＳ Ｐゴシック" pitchFamily="-111" charset="-128"/>
                <a:cs typeface="ＭＳ Ｐゴシック" pitchFamily="-112" charset="-128"/>
              </a:rPr>
              <a:t>Vulnerabilidad perimetral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800" b="1" dirty="0" smtClean="0">
                <a:solidFill>
                  <a:prstClr val="white"/>
                </a:solidFill>
                <a:latin typeface="Calibri"/>
                <a:ea typeface="ＭＳ Ｐゴシック" pitchFamily="-111" charset="-128"/>
                <a:cs typeface="ＭＳ Ｐゴシック" pitchFamily="-112" charset="-128"/>
              </a:rPr>
              <a:t>en la seguridad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57157" y="1914739"/>
            <a:ext cx="3900315" cy="151426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just" defTabSz="9144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 sz="2200">
                <a:latin typeface="+mn-lt"/>
                <a:cs typeface="ＭＳ Ｐゴシック" pitchFamily="-112" charset="-128"/>
              </a:defRPr>
            </a:lvl1pPr>
          </a:lstStyle>
          <a:p>
            <a:r>
              <a:rPr lang="es-MX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Operativos por autoridades federales </a:t>
            </a:r>
            <a:endParaRPr lang="es-ES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  <a:p>
            <a:r>
              <a:rPr lang="es-MX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 </a:t>
            </a:r>
            <a:endParaRPr lang="es-ES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39797" y="1263374"/>
            <a:ext cx="3242203" cy="243165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11246" y="4023334"/>
            <a:ext cx="2770754" cy="207806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 preferRelativeResize="0"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43000" y="3581400"/>
            <a:ext cx="3360000" cy="252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853849"/>
      </p:ext>
    </p:extLst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/>
          </p:cNvSpPr>
          <p:nvPr/>
        </p:nvSpPr>
        <p:spPr bwMode="auto">
          <a:xfrm>
            <a:off x="76200" y="7620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800" b="1" dirty="0" smtClean="0">
                <a:solidFill>
                  <a:prstClr val="white"/>
                </a:solidFill>
                <a:latin typeface="Calibri"/>
                <a:ea typeface="ＭＳ Ｐゴシック" pitchFamily="-111" charset="-128"/>
                <a:cs typeface="ＭＳ Ｐゴシック" pitchFamily="-112" charset="-128"/>
              </a:rPr>
              <a:t>Vulnerabilidad perimetral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800" b="1" dirty="0" smtClean="0">
                <a:solidFill>
                  <a:prstClr val="white"/>
                </a:solidFill>
                <a:latin typeface="Calibri"/>
                <a:ea typeface="ＭＳ Ｐゴシック" pitchFamily="-111" charset="-128"/>
                <a:cs typeface="ＭＳ Ｐゴシック" pitchFamily="-112" charset="-128"/>
              </a:rPr>
              <a:t>en la seguridad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57157" y="1914740"/>
            <a:ext cx="3900315" cy="7571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just" defTabSz="9144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 sz="2200">
                <a:latin typeface="+mn-lt"/>
                <a:cs typeface="ＭＳ Ｐゴシック" pitchFamily="-112" charset="-128"/>
              </a:defRPr>
            </a:lvl1pPr>
          </a:lstStyle>
          <a:p>
            <a:r>
              <a:rPr lang="es-MX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Donación de equipo a la Policía Turística</a:t>
            </a:r>
            <a:endParaRPr lang="es-ES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  <a:p>
            <a:r>
              <a:rPr lang="es-MX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 </a:t>
            </a:r>
            <a:endParaRPr lang="es-ES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39797" y="1219200"/>
            <a:ext cx="3242203" cy="252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67506" y="4023334"/>
            <a:ext cx="2883196" cy="207806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 preferRelativeResize="0"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43000" y="3581400"/>
            <a:ext cx="3360000" cy="252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07857"/>
      </p:ext>
    </p:extLst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-cosej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743200"/>
            <a:ext cx="2749681" cy="123874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371600" y="152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prstClr val="white"/>
                </a:solidFill>
                <a:latin typeface="Arial" charset="0"/>
                <a:ea typeface="ＭＳ Ｐゴシック" pitchFamily="34" charset="-128"/>
              </a:rPr>
              <a:t>FORTALECIMIENTO DE ALIANZAS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prstClr val="white"/>
                </a:solidFill>
                <a:latin typeface="Arial" charset="0"/>
                <a:ea typeface="ＭＳ Ｐゴシック" pitchFamily="34" charset="-128"/>
              </a:rPr>
              <a:t>PUBLICO - PRIVADAS</a:t>
            </a:r>
            <a:endParaRPr lang="es-ES" b="1" dirty="0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6" name="Picture 2" descr="http://www.caboland.com/Resort_Images/Casa_Dorada_Los_Cabos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38086"/>
            <a:ext cx="3429000" cy="1071714"/>
          </a:xfrm>
          <a:prstGeom prst="rect">
            <a:avLst/>
          </a:prstGeom>
          <a:noFill/>
        </p:spPr>
      </p:pic>
      <p:pic>
        <p:nvPicPr>
          <p:cNvPr id="7" name="6 Imagen" descr="ma_logo_stand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1197519"/>
            <a:ext cx="3124200" cy="1012281"/>
          </a:xfrm>
          <a:prstGeom prst="rect">
            <a:avLst/>
          </a:prstGeom>
        </p:spPr>
      </p:pic>
      <p:pic>
        <p:nvPicPr>
          <p:cNvPr id="1026" name="Picture 2" descr="http://t1.gstatic.com/images?q=tbn:ANd9GcTjJ5aXGtAHLfk-swe_4ZDYkbT7chydoEWTtaM9vdpk5cO6UBd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953000"/>
            <a:ext cx="1676400" cy="1676400"/>
          </a:xfrm>
          <a:prstGeom prst="rect">
            <a:avLst/>
          </a:prstGeom>
          <a:noFill/>
        </p:spPr>
      </p:pic>
      <p:pic>
        <p:nvPicPr>
          <p:cNvPr id="1028" name="Picture 4" descr="http://2.bp.blogspot.com/-Bvtq5DTbajU/Tqb7GpfywEI/AAAAAAAABHA/8A3hCletRjc/s1600/Policia-Federal-Acapulco.JPG"/>
          <p:cNvPicPr>
            <a:picLocks noChangeAspect="1" noChangeArrowheads="1"/>
          </p:cNvPicPr>
          <p:nvPr/>
        </p:nvPicPr>
        <p:blipFill>
          <a:blip r:embed="rId6" cstate="print"/>
          <a:srcRect l="21348" t="8556" r="18506"/>
          <a:stretch>
            <a:fillRect/>
          </a:stretch>
        </p:blipFill>
        <p:spPr bwMode="auto">
          <a:xfrm>
            <a:off x="3276600" y="4953000"/>
            <a:ext cx="1981200" cy="1628776"/>
          </a:xfrm>
          <a:prstGeom prst="rect">
            <a:avLst/>
          </a:prstGeom>
          <a:noFill/>
        </p:spPr>
      </p:pic>
      <p:pic>
        <p:nvPicPr>
          <p:cNvPr id="10" name="Picture 2" descr="polici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8606" y="3152842"/>
            <a:ext cx="1695794" cy="160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www.viajestauceti.com/logo_los_cabos2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27311" y="2743200"/>
            <a:ext cx="1687689" cy="1371600"/>
          </a:xfrm>
          <a:prstGeom prst="rect">
            <a:avLst/>
          </a:prstGeom>
          <a:noFill/>
        </p:spPr>
      </p:pic>
      <p:sp>
        <p:nvSpPr>
          <p:cNvPr id="12" name="11 Flecha a la derecha con muesca"/>
          <p:cNvSpPr/>
          <p:nvPr/>
        </p:nvSpPr>
        <p:spPr>
          <a:xfrm>
            <a:off x="3962400" y="1524000"/>
            <a:ext cx="1447800" cy="533400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12 Flecha a la derecha con muesca"/>
          <p:cNvSpPr/>
          <p:nvPr/>
        </p:nvSpPr>
        <p:spPr>
          <a:xfrm rot="5400000">
            <a:off x="7072279" y="2376521"/>
            <a:ext cx="943042" cy="609600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13 Flecha a la derecha con muesca"/>
          <p:cNvSpPr/>
          <p:nvPr/>
        </p:nvSpPr>
        <p:spPr>
          <a:xfrm rot="10800000">
            <a:off x="5791201" y="3276600"/>
            <a:ext cx="943042" cy="609600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14 Flecha a la derecha con muesca"/>
          <p:cNvSpPr/>
          <p:nvPr/>
        </p:nvSpPr>
        <p:spPr>
          <a:xfrm rot="10800000">
            <a:off x="3019358" y="3200400"/>
            <a:ext cx="943042" cy="609600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15 Flecha a la derecha con muesca"/>
          <p:cNvSpPr/>
          <p:nvPr/>
        </p:nvSpPr>
        <p:spPr>
          <a:xfrm rot="5400000">
            <a:off x="1349439" y="4081564"/>
            <a:ext cx="943042" cy="609600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16 Flecha a la derecha con muesca"/>
          <p:cNvSpPr/>
          <p:nvPr/>
        </p:nvSpPr>
        <p:spPr>
          <a:xfrm>
            <a:off x="5410200" y="5410200"/>
            <a:ext cx="1257300" cy="533400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8" name="2 Imagen" descr="LOGOTIPO DE MEXICO SO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8592" y="5181600"/>
            <a:ext cx="1752608" cy="1223216"/>
          </a:xfrm>
          <a:prstGeom prst="rect">
            <a:avLst/>
          </a:prstGeom>
        </p:spPr>
      </p:pic>
      <p:sp>
        <p:nvSpPr>
          <p:cNvPr id="19" name="18 Flecha a la derecha con muesca"/>
          <p:cNvSpPr/>
          <p:nvPr/>
        </p:nvSpPr>
        <p:spPr>
          <a:xfrm>
            <a:off x="2104958" y="5576921"/>
            <a:ext cx="943042" cy="609600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9680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Usuario\Mis documentos\Mis imágenes\Dibuj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836" y="1752600"/>
            <a:ext cx="5638964" cy="417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2" descr="http://ceceroni.files.wordpress.com/2011/10/tarjeta-de-presentac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2764390" cy="4800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5 Rectángulo"/>
          <p:cNvSpPr/>
          <p:nvPr/>
        </p:nvSpPr>
        <p:spPr>
          <a:xfrm>
            <a:off x="1371600" y="152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prstClr val="white"/>
                </a:solidFill>
                <a:latin typeface="Arial" charset="0"/>
                <a:ea typeface="ＭＳ Ｐゴシック" pitchFamily="34" charset="-128"/>
              </a:rPr>
              <a:t>FORTALECIMIENTO DE ALIANZAS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prstClr val="white"/>
                </a:solidFill>
                <a:latin typeface="Arial" charset="0"/>
                <a:ea typeface="ＭＳ Ｐゴシック" pitchFamily="34" charset="-128"/>
              </a:rPr>
              <a:t>PUBLICO - PRIVADAS</a:t>
            </a:r>
            <a:endParaRPr lang="es-ES" b="1" dirty="0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2015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Documents and Settings\Usuario\Mis documentos\Irene\FOTOS 2010\1ER.FORO\DSC0259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1371600"/>
            <a:ext cx="2590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4 Imagen" descr="C:\Documents and Settings\Usuario\Mis documentos\Mis imágenes\Semana interinstitucional\IMG00384-20110314-1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193800"/>
            <a:ext cx="2775562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DSC023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270000"/>
            <a:ext cx="25908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DSC023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504" y="3810000"/>
            <a:ext cx="3548718" cy="2514600"/>
          </a:xfrm>
          <a:prstGeom prst="rect">
            <a:avLst/>
          </a:prstGeom>
          <a:noFill/>
        </p:spPr>
      </p:pic>
      <p:pic>
        <p:nvPicPr>
          <p:cNvPr id="66566" name="Picture 6" descr="http://ceceroni.files.wordpress.com/2012/03/100_4874.jpg?w=700&amp;h=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86051" y="3810000"/>
            <a:ext cx="3700749" cy="2438400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1371600" y="152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prstClr val="white"/>
                </a:solidFill>
                <a:latin typeface="Arial" charset="0"/>
                <a:ea typeface="ＭＳ Ｐゴシック" pitchFamily="34" charset="-128"/>
              </a:rPr>
              <a:t>CAPACITACIÓN</a:t>
            </a:r>
            <a:endParaRPr lang="es-ES" b="1" dirty="0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5049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SAM_0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098123"/>
            <a:ext cx="4267200" cy="2282446"/>
          </a:xfrm>
          <a:prstGeom prst="rect">
            <a:avLst/>
          </a:prstGeom>
        </p:spPr>
      </p:pic>
      <p:pic>
        <p:nvPicPr>
          <p:cNvPr id="5" name="Picture 6" descr="http://ceceroni.files.wordpress.com/2012/03/100_4874.jpg?w=700&amp;h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8451" y="1143000"/>
            <a:ext cx="3395949" cy="2237569"/>
          </a:xfrm>
          <a:prstGeom prst="rect">
            <a:avLst/>
          </a:prstGeom>
          <a:noFill/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 cstate="print"/>
          <a:srcRect l="15813" t="6250" r="16252" b="12500"/>
          <a:stretch>
            <a:fillRect/>
          </a:stretch>
        </p:blipFill>
        <p:spPr bwMode="auto">
          <a:xfrm>
            <a:off x="228600" y="3657600"/>
            <a:ext cx="4495800" cy="277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5" descr="C:\Users\Gte_SeguridAD\Pictures\Fernando Lopez\INSTALACION MESA DE TRABAJO DEL CONSEJO CIUDADANO BCS 12 JULIO 2012\100_53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657600"/>
            <a:ext cx="3429000" cy="2571750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1371600" y="152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prstClr val="white"/>
                </a:solidFill>
                <a:latin typeface="Arial" charset="0"/>
                <a:ea typeface="ＭＳ Ｐゴシック" pitchFamily="34" charset="-128"/>
              </a:rPr>
              <a:t>FOROS</a:t>
            </a:r>
            <a:endParaRPr lang="es-ES" b="1" dirty="0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51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2E6D-4685-4908-B4C0-7907924FCAD5}" type="datetime1">
              <a:rPr lang="es-ES" smtClean="0">
                <a:solidFill>
                  <a:schemeClr val="bg1"/>
                </a:solidFill>
              </a:rPr>
              <a:pPr/>
              <a:t>10/22/14</a:t>
            </a:fld>
            <a:endParaRPr lang="es-ES">
              <a:solidFill>
                <a:schemeClr val="bg1"/>
              </a:solidFill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chemeClr val="bg1"/>
                </a:solidFill>
              </a:rPr>
              <a:t>COSEHOGUA "Integrando la Region"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5-4FBA-40D8-82E9-F6CE5AF80BC5}" type="slidenum">
              <a:rPr lang="es-ES" smtClean="0">
                <a:solidFill>
                  <a:schemeClr val="bg1"/>
                </a:solidFill>
              </a:rPr>
              <a:pPr/>
              <a:t>4</a:t>
            </a:fld>
            <a:endParaRPr lang="es-ES">
              <a:solidFill>
                <a:schemeClr val="bg1"/>
              </a:solidFill>
            </a:endParaRPr>
          </a:p>
        </p:txBody>
      </p:sp>
      <p:pic>
        <p:nvPicPr>
          <p:cNvPr id="10" name="Picture 3" descr="C:\Documents and Settings\Administrador\Escritorio\Seguridad 2013\COSEHOGUA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57232"/>
          </a:xfrm>
          <a:prstGeom prst="rect">
            <a:avLst/>
          </a:prstGeom>
          <a:noFill/>
          <a:effectLst>
            <a:innerShdw blurRad="63500" dist="50800" dir="18900000">
              <a:srgbClr val="663300">
                <a:alpha val="50000"/>
              </a:srgbClr>
            </a:inn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19672" y="924281"/>
            <a:ext cx="5197475" cy="773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C00000"/>
              </a:buClr>
            </a:pPr>
            <a:r>
              <a:rPr lang="es-ES" sz="3600" dirty="0" smtClean="0">
                <a:solidFill>
                  <a:schemeClr val="bg1"/>
                </a:solidFill>
                <a:latin typeface="Book Antiqua" pitchFamily="18" charset="0"/>
                <a:ea typeface="ＭＳ Ｐゴシック" pitchFamily="-111" charset="-128"/>
              </a:rPr>
              <a:t>Experiencia institucional </a:t>
            </a:r>
            <a:endParaRPr lang="en-US" sz="3600" dirty="0" smtClean="0">
              <a:solidFill>
                <a:schemeClr val="bg1"/>
              </a:solidFill>
              <a:latin typeface="Book Antiqua" pitchFamily="18" charset="0"/>
              <a:ea typeface="ＭＳ Ｐゴシック" pitchFamily="-111" charset="-128"/>
            </a:endParaRP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457200" y="1676944"/>
            <a:ext cx="8291264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algn="just"/>
            <a:r>
              <a:rPr lang="es-ES_tradnl" sz="2000" b="1" u="sng" dirty="0">
                <a:solidFill>
                  <a:schemeClr val="bg1"/>
                </a:solidFill>
                <a:latin typeface="Book Antiqua" pitchFamily="18" charset="0"/>
              </a:rPr>
              <a:t>Proyectos</a:t>
            </a:r>
            <a:r>
              <a:rPr lang="es-ES_tradnl" sz="2000" b="1" u="sng" dirty="0" smtClean="0">
                <a:solidFill>
                  <a:schemeClr val="bg1"/>
                </a:solidFill>
                <a:latin typeface="Book Antiqua" pitchFamily="18" charset="0"/>
              </a:rPr>
              <a:t>.</a:t>
            </a:r>
          </a:p>
          <a:p>
            <a:pPr lvl="1" algn="just"/>
            <a:endParaRPr lang="es-ES_tradnl" sz="2000" b="1" dirty="0">
              <a:solidFill>
                <a:schemeClr val="bg1"/>
              </a:solidFill>
              <a:latin typeface="Book Antiqua" pitchFamily="18" charset="0"/>
            </a:endParaRPr>
          </a:p>
          <a:p>
            <a:pPr lvl="1" algn="just"/>
            <a:r>
              <a:rPr lang="es-ES_tradnl" sz="2000" dirty="0" smtClean="0">
                <a:solidFill>
                  <a:schemeClr val="bg1"/>
                </a:solidFill>
                <a:latin typeface="Book Antiqua" pitchFamily="18" charset="0"/>
              </a:rPr>
              <a:t>Año </a:t>
            </a:r>
            <a:r>
              <a:rPr lang="es-ES_tradnl" sz="2000" dirty="0">
                <a:solidFill>
                  <a:schemeClr val="bg1"/>
                </a:solidFill>
                <a:latin typeface="Book Antiqua" pitchFamily="18" charset="0"/>
              </a:rPr>
              <a:t>2003, se inicio el primer plan de Seguridad Hotelera de </a:t>
            </a:r>
            <a:r>
              <a:rPr lang="es-ES_tradnl" sz="2000" dirty="0" smtClean="0">
                <a:solidFill>
                  <a:schemeClr val="bg1"/>
                </a:solidFill>
                <a:latin typeface="Book Antiqua" pitchFamily="18" charset="0"/>
              </a:rPr>
              <a:t>Guatemala (Cinturón </a:t>
            </a:r>
            <a:r>
              <a:rPr lang="es-ES_tradnl" sz="2000" dirty="0">
                <a:solidFill>
                  <a:schemeClr val="bg1"/>
                </a:solidFill>
                <a:latin typeface="Book Antiqua" pitchFamily="18" charset="0"/>
              </a:rPr>
              <a:t>de Seguridad) el cual </a:t>
            </a:r>
            <a:r>
              <a:rPr lang="es-ES_tradnl" sz="2000" dirty="0" smtClean="0">
                <a:solidFill>
                  <a:schemeClr val="bg1"/>
                </a:solidFill>
                <a:latin typeface="Book Antiqua" pitchFamily="18" charset="0"/>
              </a:rPr>
              <a:t>funciono </a:t>
            </a:r>
            <a:r>
              <a:rPr lang="es-ES_tradnl" sz="2000" dirty="0">
                <a:solidFill>
                  <a:schemeClr val="bg1"/>
                </a:solidFill>
                <a:latin typeface="Book Antiqua" pitchFamily="18" charset="0"/>
              </a:rPr>
              <a:t>por mas de cinco años consecutivos </a:t>
            </a:r>
            <a:r>
              <a:rPr lang="es-ES_tradnl" sz="2000" dirty="0" smtClean="0">
                <a:solidFill>
                  <a:schemeClr val="bg1"/>
                </a:solidFill>
                <a:latin typeface="Book Antiqua" pitchFamily="18" charset="0"/>
              </a:rPr>
              <a:t>integrando a las siguientes instituciones:</a:t>
            </a:r>
            <a:endParaRPr lang="es-ES_tradnl" sz="2000" dirty="0">
              <a:solidFill>
                <a:schemeClr val="bg1"/>
              </a:solidFill>
              <a:latin typeface="Book Antiqua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000" dirty="0" err="1" smtClean="0">
                <a:solidFill>
                  <a:schemeClr val="bg1"/>
                </a:solidFill>
                <a:latin typeface="Book Antiqua" pitchFamily="18" charset="0"/>
              </a:rPr>
              <a:t>Proatur</a:t>
            </a:r>
            <a:r>
              <a:rPr lang="es-ES_tradnl" sz="2000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s-ES_tradnl" sz="2000" dirty="0" err="1" smtClean="0">
                <a:solidFill>
                  <a:schemeClr val="bg1"/>
                </a:solidFill>
                <a:latin typeface="Book Antiqua" pitchFamily="18" charset="0"/>
              </a:rPr>
              <a:t>Inguat</a:t>
            </a:r>
            <a:endParaRPr lang="es-ES_tradnl" sz="2000" dirty="0">
              <a:solidFill>
                <a:schemeClr val="bg1"/>
              </a:solidFill>
              <a:latin typeface="Book Antiqua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000" dirty="0" smtClean="0">
                <a:solidFill>
                  <a:schemeClr val="bg1"/>
                </a:solidFill>
                <a:latin typeface="Book Antiqua" pitchFamily="18" charset="0"/>
              </a:rPr>
              <a:t>Ministerio </a:t>
            </a:r>
            <a:r>
              <a:rPr lang="es-ES_tradnl" sz="2000" dirty="0">
                <a:solidFill>
                  <a:schemeClr val="bg1"/>
                </a:solidFill>
                <a:latin typeface="Book Antiqua" pitchFamily="18" charset="0"/>
              </a:rPr>
              <a:t>de Gobernación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000" dirty="0" smtClean="0">
                <a:solidFill>
                  <a:schemeClr val="bg1"/>
                </a:solidFill>
                <a:latin typeface="Book Antiqua" pitchFamily="18" charset="0"/>
              </a:rPr>
              <a:t>Ministerio </a:t>
            </a:r>
            <a:r>
              <a:rPr lang="es-ES_tradnl" sz="2000" dirty="0">
                <a:solidFill>
                  <a:schemeClr val="bg1"/>
                </a:solidFill>
                <a:latin typeface="Book Antiqua" pitchFamily="18" charset="0"/>
              </a:rPr>
              <a:t>de la Defensa </a:t>
            </a:r>
            <a:r>
              <a:rPr lang="es-ES_tradnl" sz="2000" dirty="0" smtClean="0">
                <a:solidFill>
                  <a:schemeClr val="bg1"/>
                </a:solidFill>
                <a:latin typeface="Book Antiqua" pitchFamily="18" charset="0"/>
              </a:rPr>
              <a:t>Nacional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000" dirty="0" smtClean="0">
                <a:solidFill>
                  <a:schemeClr val="bg1"/>
                </a:solidFill>
                <a:latin typeface="Book Antiqua" pitchFamily="18" charset="0"/>
              </a:rPr>
              <a:t>Vice </a:t>
            </a:r>
            <a:r>
              <a:rPr lang="es-ES_tradnl" sz="2000" dirty="0">
                <a:solidFill>
                  <a:schemeClr val="bg1"/>
                </a:solidFill>
                <a:latin typeface="Book Antiqua" pitchFamily="18" charset="0"/>
              </a:rPr>
              <a:t>ministerio de Apoyo Comunitario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000" dirty="0" smtClean="0">
                <a:solidFill>
                  <a:schemeClr val="bg1"/>
                </a:solidFill>
                <a:latin typeface="Book Antiqua" pitchFamily="18" charset="0"/>
              </a:rPr>
              <a:t>Dirección </a:t>
            </a:r>
            <a:r>
              <a:rPr lang="es-ES_tradnl" sz="2000" dirty="0">
                <a:solidFill>
                  <a:schemeClr val="bg1"/>
                </a:solidFill>
                <a:latin typeface="Book Antiqua" pitchFamily="18" charset="0"/>
              </a:rPr>
              <a:t>General de la Policía Nacional Civil</a:t>
            </a:r>
            <a:r>
              <a:rPr lang="es-ES_tradnl" sz="2000" dirty="0" smtClean="0">
                <a:solidFill>
                  <a:schemeClr val="bg1"/>
                </a:solidFill>
                <a:latin typeface="Book Antiqua" pitchFamily="18" charset="0"/>
              </a:rPr>
              <a:t>.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s-ES_tradnl" sz="2000" dirty="0" err="1" smtClean="0">
                <a:solidFill>
                  <a:schemeClr val="bg1"/>
                </a:solidFill>
                <a:latin typeface="Book Antiqua" pitchFamily="18" charset="0"/>
              </a:rPr>
              <a:t>Policia</a:t>
            </a:r>
            <a:r>
              <a:rPr lang="es-ES_tradnl" sz="2000" dirty="0" smtClean="0">
                <a:solidFill>
                  <a:schemeClr val="bg1"/>
                </a:solidFill>
                <a:latin typeface="Book Antiqua" pitchFamily="18" charset="0"/>
              </a:rPr>
              <a:t> de Turismo	</a:t>
            </a:r>
            <a:r>
              <a:rPr lang="es-ES_tradnl" sz="2000" dirty="0" err="1" smtClean="0">
                <a:solidFill>
                  <a:schemeClr val="bg1"/>
                </a:solidFill>
                <a:latin typeface="Book Antiqua" pitchFamily="18" charset="0"/>
              </a:rPr>
              <a:t>Disetur</a:t>
            </a:r>
            <a:r>
              <a:rPr lang="es-ES_tradnl" sz="2000" dirty="0" smtClean="0">
                <a:solidFill>
                  <a:schemeClr val="bg1"/>
                </a:solidFill>
                <a:latin typeface="Book Antiqua" pitchFamily="18" charset="0"/>
              </a:rPr>
              <a:t> PNC</a:t>
            </a:r>
            <a:endParaRPr lang="es-ES_tradnl" sz="2000" dirty="0">
              <a:solidFill>
                <a:schemeClr val="bg1"/>
              </a:solidFill>
              <a:latin typeface="Book Antiqua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chemeClr val="bg1"/>
                </a:solidFill>
                <a:latin typeface="Book Antiqua" pitchFamily="18" charset="0"/>
              </a:rPr>
              <a:t>Otras delegaciones de la PNC</a:t>
            </a:r>
          </a:p>
        </p:txBody>
      </p:sp>
    </p:spTree>
    <p:extLst>
      <p:ext uri="{BB962C8B-B14F-4D97-AF65-F5344CB8AC3E}">
        <p14:creationId xmlns:p14="http://schemas.microsoft.com/office/powerpoint/2010/main" val="1432955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SAM_04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1"/>
            <a:ext cx="3962400" cy="2971800"/>
          </a:xfrm>
          <a:prstGeom prst="rect">
            <a:avLst/>
          </a:prstGeom>
        </p:spPr>
      </p:pic>
      <p:pic>
        <p:nvPicPr>
          <p:cNvPr id="6" name="5 Imagen" descr="SAM_0430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4724400" y="3755801"/>
            <a:ext cx="3933066" cy="29498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343400" y="1246683"/>
            <a:ext cx="431406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Como seguimiento al programa se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Esta dando asesoría de seguridad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A lideres de diferentes colonias de Cabo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San Lucas, pertenecientes a la A.C.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 Vanguardia Política Ciudadana para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replicar el programa de seguridad del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 médano a la población en general.</a:t>
            </a:r>
          </a:p>
        </p:txBody>
      </p:sp>
      <p:pic>
        <p:nvPicPr>
          <p:cNvPr id="8" name="Picture 2" descr="C:\Users\Gte_SeguridAD\Downloads\Logo Autorizado de Vanguardia Polit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186" y="1246683"/>
            <a:ext cx="3576714" cy="23347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8089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4"/>
          <p:cNvSpPr>
            <a:spLocks noChangeArrowheads="1"/>
          </p:cNvSpPr>
          <p:nvPr/>
        </p:nvSpPr>
        <p:spPr bwMode="auto">
          <a:xfrm>
            <a:off x="381000" y="12954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4000" b="1" i="1">
                <a:solidFill>
                  <a:srgbClr val="CBA435"/>
                </a:solidFill>
                <a:latin typeface="Arial" charset="0"/>
                <a:ea typeface="ＭＳ Ｐゴシック" pitchFamily="34" charset="-128"/>
              </a:rPr>
              <a:t>¡Gracias por su atención!</a:t>
            </a:r>
            <a:endParaRPr lang="es-ES" sz="4000" b="1" i="1">
              <a:solidFill>
                <a:srgbClr val="C0504D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2286000" y="3505200"/>
            <a:ext cx="4343400" cy="16764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ES" sz="2000" b="1" dirty="0">
              <a:solidFill>
                <a:srgbClr val="3333FF"/>
              </a:solidFill>
              <a:latin typeface="Arial" charset="0"/>
              <a:ea typeface="ＭＳ Ｐゴシック" pitchFamily="34" charset="-128"/>
            </a:endParaRPr>
          </a:p>
          <a:p>
            <a:pPr algn="ctr"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ES" sz="2000" b="1" dirty="0">
              <a:solidFill>
                <a:srgbClr val="C0504D"/>
              </a:solidFill>
              <a:latin typeface="Arial" charset="0"/>
              <a:ea typeface="ＭＳ Ｐゴシック" pitchFamily="34" charset="-128"/>
            </a:endParaRPr>
          </a:p>
          <a:p>
            <a:pPr algn="ctr"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" sz="2800" dirty="0" smtClean="0">
                <a:solidFill>
                  <a:srgbClr val="C0504D"/>
                </a:solidFill>
                <a:latin typeface="Arial" charset="0"/>
                <a:ea typeface="ＭＳ Ｐゴシック" pitchFamily="34" charset="-128"/>
              </a:rPr>
              <a:t>Fernando López Cerecer </a:t>
            </a:r>
            <a:r>
              <a:rPr lang="es-ES" sz="2000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</a:rPr>
              <a:t>fernando.lopez@casadorada.com</a:t>
            </a:r>
            <a:endParaRPr lang="es-ES" sz="2000" dirty="0">
              <a:solidFill>
                <a:srgbClr val="3333FF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6149" name="Picture 38" descr="OAS_Seal_ESP_vertic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483" b="23070"/>
          <a:stretch>
            <a:fillRect/>
          </a:stretch>
        </p:blipFill>
        <p:spPr bwMode="auto">
          <a:xfrm>
            <a:off x="7010400" y="5181600"/>
            <a:ext cx="187166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3" descr="Cicte logo color con tex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26050"/>
            <a:ext cx="11874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839982"/>
      </p:ext>
    </p:extLst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2E6D-4685-4908-B4C0-7907924FCAD5}" type="datetime1">
              <a:rPr lang="es-ES" smtClean="0">
                <a:solidFill>
                  <a:schemeClr val="bg1"/>
                </a:solidFill>
              </a:rPr>
              <a:pPr/>
              <a:t>10/22/14</a:t>
            </a:fld>
            <a:endParaRPr lang="es-ES">
              <a:solidFill>
                <a:schemeClr val="bg1"/>
              </a:solidFill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chemeClr val="bg1"/>
                </a:solidFill>
              </a:rPr>
              <a:t>COSEHOGUA "Integrando la Region"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5-4FBA-40D8-82E9-F6CE5AF80BC5}" type="slidenum">
              <a:rPr lang="es-ES" smtClean="0">
                <a:solidFill>
                  <a:schemeClr val="bg1"/>
                </a:solidFill>
              </a:rPr>
              <a:pPr/>
              <a:t>5</a:t>
            </a:fld>
            <a:endParaRPr lang="es-ES">
              <a:solidFill>
                <a:schemeClr val="bg1"/>
              </a:solidFill>
            </a:endParaRPr>
          </a:p>
        </p:txBody>
      </p:sp>
      <p:pic>
        <p:nvPicPr>
          <p:cNvPr id="10" name="Picture 3" descr="C:\Documents and Settings\Administrador\Escritorio\Seguridad 2013\COSEHOGUA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06"/>
            <a:ext cx="9144000" cy="994902"/>
          </a:xfrm>
          <a:prstGeom prst="rect">
            <a:avLst/>
          </a:prstGeom>
          <a:noFill/>
          <a:effectLst>
            <a:innerShdw blurRad="63500" dist="50800" dir="18900000">
              <a:srgbClr val="663300">
                <a:alpha val="50000"/>
              </a:srgbClr>
            </a:inn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43608" y="1248190"/>
            <a:ext cx="5197475" cy="773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C00000"/>
              </a:buClr>
            </a:pPr>
            <a:r>
              <a:rPr lang="es-ES" sz="3600" dirty="0" smtClean="0">
                <a:solidFill>
                  <a:schemeClr val="bg1"/>
                </a:solidFill>
                <a:latin typeface="Book Antiqua" pitchFamily="18" charset="0"/>
                <a:ea typeface="ＭＳ Ｐゴシック" pitchFamily="-111" charset="-128"/>
              </a:rPr>
              <a:t>Experiencia institucional </a:t>
            </a:r>
            <a:endParaRPr lang="en-US" sz="3600" dirty="0" smtClean="0">
              <a:solidFill>
                <a:schemeClr val="bg1"/>
              </a:solidFill>
              <a:latin typeface="Book Antiqua" pitchFamily="18" charset="0"/>
              <a:ea typeface="ＭＳ Ｐゴシック" pitchFamily="-111" charset="-128"/>
            </a:endParaRP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611560" y="2132856"/>
            <a:ext cx="7848872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algn="just"/>
            <a:r>
              <a:rPr lang="es-ES_tradnl" sz="2800" b="1" dirty="0" smtClean="0">
                <a:solidFill>
                  <a:schemeClr val="bg1"/>
                </a:solidFill>
                <a:latin typeface="Book Antiqua" pitchFamily="18" charset="0"/>
              </a:rPr>
              <a:t>Proyectos.</a:t>
            </a:r>
            <a:endParaRPr lang="es-ES_tradnl" sz="2800" b="1" dirty="0">
              <a:solidFill>
                <a:schemeClr val="bg1"/>
              </a:solidFill>
              <a:latin typeface="Book Antiqua" pitchFamily="18" charset="0"/>
            </a:endParaRPr>
          </a:p>
          <a:p>
            <a:pPr lvl="1" algn="just"/>
            <a:r>
              <a:rPr lang="es-ES_tradnl" sz="2400" dirty="0" smtClean="0">
                <a:solidFill>
                  <a:schemeClr val="bg1"/>
                </a:solidFill>
                <a:latin typeface="Book Antiqua" pitchFamily="18" charset="0"/>
              </a:rPr>
              <a:t>Capacitaciones </a:t>
            </a:r>
            <a:r>
              <a:rPr lang="es-ES_tradnl" sz="2400" dirty="0">
                <a:solidFill>
                  <a:schemeClr val="bg1"/>
                </a:solidFill>
                <a:latin typeface="Book Antiqua" pitchFamily="18" charset="0"/>
              </a:rPr>
              <a:t>a </a:t>
            </a:r>
            <a:r>
              <a:rPr lang="es-ES_tradnl" sz="2400" dirty="0" smtClean="0">
                <a:solidFill>
                  <a:schemeClr val="bg1"/>
                </a:solidFill>
                <a:latin typeface="Book Antiqua" pitchFamily="18" charset="0"/>
              </a:rPr>
              <a:t>Policía Nacional Civil</a:t>
            </a:r>
            <a:endParaRPr lang="es-ES_tradnl" sz="2400" dirty="0">
              <a:solidFill>
                <a:schemeClr val="bg1"/>
              </a:solidFill>
              <a:latin typeface="Book Antiqua" pitchFamily="18" charset="0"/>
            </a:endParaRPr>
          </a:p>
          <a:p>
            <a:pPr lvl="1" algn="just"/>
            <a:r>
              <a:rPr lang="es-ES_tradnl" sz="2400" dirty="0">
                <a:solidFill>
                  <a:schemeClr val="bg1"/>
                </a:solidFill>
                <a:latin typeface="Book Antiqua" pitchFamily="18" charset="0"/>
              </a:rPr>
              <a:t> Personal de Seguridad Hotelera</a:t>
            </a:r>
          </a:p>
          <a:p>
            <a:pPr lvl="1" algn="just"/>
            <a:endParaRPr lang="es-ES_tradnl" sz="2000" dirty="0">
              <a:solidFill>
                <a:schemeClr val="bg1"/>
              </a:solidFill>
              <a:latin typeface="Book Antiqua" pitchFamily="18" charset="0"/>
            </a:endParaRPr>
          </a:p>
          <a:p>
            <a:pPr lvl="1" algn="just"/>
            <a:r>
              <a:rPr lang="es-ES_tradnl" sz="2400" b="1" dirty="0">
                <a:solidFill>
                  <a:schemeClr val="bg1"/>
                </a:solidFill>
                <a:latin typeface="Book Antiqua" pitchFamily="18" charset="0"/>
              </a:rPr>
              <a:t>Casos.</a:t>
            </a:r>
          </a:p>
          <a:p>
            <a:pPr lvl="1" algn="just"/>
            <a:r>
              <a:rPr lang="es-ES_tradnl" sz="2000" dirty="0" smtClean="0">
                <a:solidFill>
                  <a:schemeClr val="bg1"/>
                </a:solidFill>
                <a:latin typeface="Book Antiqua" pitchFamily="18" charset="0"/>
              </a:rPr>
              <a:t>Bandas </a:t>
            </a:r>
            <a:endParaRPr lang="es-ES_tradnl" sz="2000" dirty="0">
              <a:solidFill>
                <a:schemeClr val="bg1"/>
              </a:solidFill>
              <a:latin typeface="Book Antiqua" pitchFamily="18" charset="0"/>
            </a:endParaRPr>
          </a:p>
          <a:p>
            <a:pPr marL="742950" lvl="1" indent="-285750" algn="just">
              <a:buFont typeface="Wingdings" pitchFamily="2" charset="2"/>
              <a:buChar char="q"/>
            </a:pPr>
            <a:endParaRPr lang="es-ES_tradnl" sz="2000" dirty="0">
              <a:solidFill>
                <a:schemeClr val="bg1"/>
              </a:solidFill>
              <a:latin typeface="Book Antiqua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_tradnl" sz="2000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s-ES_tradnl" sz="2000" dirty="0">
                <a:solidFill>
                  <a:schemeClr val="bg1"/>
                </a:solidFill>
                <a:latin typeface="Book Antiqua" pitchFamily="18" charset="0"/>
              </a:rPr>
              <a:t>A</a:t>
            </a:r>
            <a:r>
              <a:rPr lang="es-ES_tradnl" sz="2000" dirty="0" smtClean="0">
                <a:solidFill>
                  <a:schemeClr val="bg1"/>
                </a:solidFill>
                <a:latin typeface="Book Antiqua" pitchFamily="18" charset="0"/>
              </a:rPr>
              <a:t>salto </a:t>
            </a:r>
            <a:r>
              <a:rPr lang="es-ES_tradnl" sz="2000" dirty="0">
                <a:solidFill>
                  <a:schemeClr val="bg1"/>
                </a:solidFill>
                <a:latin typeface="Book Antiqua" pitchFamily="18" charset="0"/>
              </a:rPr>
              <a:t>a turistas entre el aeropuerto y los </a:t>
            </a:r>
            <a:r>
              <a:rPr lang="es-ES_tradnl" sz="2000" dirty="0" smtClean="0">
                <a:solidFill>
                  <a:schemeClr val="bg1"/>
                </a:solidFill>
                <a:latin typeface="Book Antiqua" pitchFamily="18" charset="0"/>
              </a:rPr>
              <a:t>hoteles</a:t>
            </a:r>
            <a:endParaRPr lang="es-ES_tradnl" sz="2000" dirty="0">
              <a:solidFill>
                <a:schemeClr val="bg1"/>
              </a:solidFill>
              <a:latin typeface="Book Antiqua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s-ES_tradnl" sz="2000" dirty="0" err="1">
                <a:solidFill>
                  <a:schemeClr val="bg1"/>
                </a:solidFill>
                <a:latin typeface="Book Antiqua" pitchFamily="18" charset="0"/>
              </a:rPr>
              <a:t>C</a:t>
            </a:r>
            <a:r>
              <a:rPr lang="es-ES_tradnl" sz="2000" dirty="0" err="1" smtClean="0">
                <a:solidFill>
                  <a:schemeClr val="bg1"/>
                </a:solidFill>
                <a:latin typeface="Book Antiqua" pitchFamily="18" charset="0"/>
              </a:rPr>
              <a:t>lonadores</a:t>
            </a:r>
            <a:r>
              <a:rPr lang="es-ES_tradnl" sz="2000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s-ES_tradnl" sz="2000" dirty="0">
                <a:solidFill>
                  <a:schemeClr val="bg1"/>
                </a:solidFill>
                <a:latin typeface="Book Antiqua" pitchFamily="18" charset="0"/>
              </a:rPr>
              <a:t>de tarjetas de crédito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chemeClr val="bg1"/>
                </a:solidFill>
                <a:latin typeface="Book Antiqua" pitchFamily="18" charset="0"/>
              </a:rPr>
              <a:t> Distribuidores de droga en el medio hotelero</a:t>
            </a:r>
            <a:r>
              <a:rPr lang="es-ES_tradnl" sz="2000" dirty="0" smtClean="0">
                <a:solidFill>
                  <a:schemeClr val="bg1"/>
                </a:solidFill>
                <a:latin typeface="Book Antiqua" pitchFamily="18" charset="0"/>
              </a:rPr>
              <a:t>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s-ES_tradnl" sz="2000" dirty="0" smtClean="0">
                <a:solidFill>
                  <a:schemeClr val="bg1"/>
                </a:solidFill>
                <a:latin typeface="Book Antiqua" pitchFamily="18" charset="0"/>
              </a:rPr>
              <a:t>Robo de celulares </a:t>
            </a:r>
            <a:endParaRPr lang="es-ES_tradnl" sz="2000" dirty="0">
              <a:solidFill>
                <a:schemeClr val="bg1"/>
              </a:solidFill>
              <a:latin typeface="Book Antiqua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s-ES_tradnl" sz="2000" dirty="0" smtClean="0">
                <a:solidFill>
                  <a:schemeClr val="bg1"/>
                </a:solidFill>
                <a:latin typeface="Book Antiqua" pitchFamily="18" charset="0"/>
              </a:rPr>
              <a:t>Intercambio de Información Privilegiada</a:t>
            </a:r>
            <a:endParaRPr lang="es-ES" sz="2000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147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2E6D-4685-4908-B4C0-7907924FCAD5}" type="datetime1">
              <a:rPr lang="es-ES" smtClean="0"/>
              <a:pPr/>
              <a:t>10/22/14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COSEHOGUA "Integrando la Region"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5-4FBA-40D8-82E9-F6CE5AF80BC5}" type="slidenum">
              <a:rPr lang="es-ES" smtClean="0"/>
              <a:pPr/>
              <a:t>6</a:t>
            </a:fld>
            <a:endParaRPr lang="es-ES"/>
          </a:p>
        </p:txBody>
      </p:sp>
      <p:pic>
        <p:nvPicPr>
          <p:cNvPr id="10" name="Picture 3" descr="C:\Documents and Settings\Administrador\Escritorio\Seguridad 2013\COSEHOGUA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06"/>
            <a:ext cx="9144000" cy="994902"/>
          </a:xfrm>
          <a:prstGeom prst="rect">
            <a:avLst/>
          </a:prstGeom>
          <a:noFill/>
          <a:effectLst>
            <a:innerShdw blurRad="63500" dist="50800" dir="18900000">
              <a:srgbClr val="663300">
                <a:alpha val="50000"/>
              </a:srgbClr>
            </a:innerShdw>
          </a:effectLst>
        </p:spPr>
      </p:pic>
      <p:sp>
        <p:nvSpPr>
          <p:cNvPr id="8" name="1 Título"/>
          <p:cNvSpPr txBox="1">
            <a:spLocks/>
          </p:cNvSpPr>
          <p:nvPr/>
        </p:nvSpPr>
        <p:spPr bwMode="auto">
          <a:xfrm>
            <a:off x="2827148" y="1151384"/>
            <a:ext cx="2971800" cy="47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defTabSz="914400" eaLnBrk="0" hangingPunct="0">
              <a:buFont typeface="Arial" pitchFamily="34" charset="0"/>
              <a:buChar char="•"/>
              <a:defRPr/>
            </a:pPr>
            <a:r>
              <a:rPr lang="es-MX" sz="2400" b="1" dirty="0">
                <a:solidFill>
                  <a:schemeClr val="bg1"/>
                </a:solidFill>
                <a:latin typeface="Book Antiqua" pitchFamily="18" charset="0"/>
                <a:ea typeface="+mj-ea"/>
                <a:cs typeface="+mj-cs"/>
              </a:rPr>
              <a:t>INTEGRACION</a:t>
            </a:r>
            <a:endParaRPr lang="es-ES" sz="2400" b="1" dirty="0">
              <a:solidFill>
                <a:schemeClr val="bg1"/>
              </a:solidFill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944077" y="1628800"/>
            <a:ext cx="4572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smtClean="0">
                <a:solidFill>
                  <a:schemeClr val="bg1"/>
                </a:solidFill>
                <a:latin typeface="Book Antiqua" pitchFamily="18" charset="0"/>
              </a:rPr>
              <a:t>ALIANZAS PUBLICO PRIVADAS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2582056" y="2732719"/>
            <a:ext cx="864096" cy="4774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smtClean="0">
                <a:solidFill>
                  <a:schemeClr val="tx1"/>
                </a:solidFill>
              </a:rPr>
              <a:t>E.S.R</a:t>
            </a:r>
            <a:endParaRPr lang="es-MX" sz="2000" b="1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207869" y="3504101"/>
            <a:ext cx="2071262" cy="4774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Ministerio de Gobernación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3961706" y="3482636"/>
            <a:ext cx="864096" cy="4774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M.D.N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1484148" y="5114665"/>
            <a:ext cx="1343000" cy="4774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Comisarias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5803363" y="4335422"/>
            <a:ext cx="1982688" cy="4774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Ministerio Publico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3463113" y="2143708"/>
            <a:ext cx="1830288" cy="4774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COSEHOGUA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5310362" y="2743503"/>
            <a:ext cx="1061837" cy="4774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tx1"/>
                </a:solidFill>
              </a:rPr>
              <a:t>INGUAT</a:t>
            </a:r>
          </a:p>
          <a:p>
            <a:pPr algn="ctr"/>
            <a:r>
              <a:rPr lang="es-MX" sz="1400" b="1" dirty="0" smtClean="0">
                <a:solidFill>
                  <a:schemeClr val="tx1"/>
                </a:solidFill>
              </a:rPr>
              <a:t>PROATUR</a:t>
            </a:r>
            <a:endParaRPr lang="es-MX" sz="1400" b="1" dirty="0">
              <a:solidFill>
                <a:schemeClr val="tx1"/>
              </a:solidFill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1113323" y="5851626"/>
            <a:ext cx="2054696" cy="4774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Policía de Turismo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5742411" y="3509476"/>
            <a:ext cx="1587996" cy="4774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mtClean="0">
                <a:solidFill>
                  <a:schemeClr val="tx1"/>
                </a:solidFill>
              </a:rPr>
              <a:t>Aeronáutica Civil</a:t>
            </a:r>
            <a:endParaRPr lang="es-MX">
              <a:solidFill>
                <a:schemeClr val="tx1"/>
              </a:solidFill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3647406" y="4286480"/>
            <a:ext cx="1577280" cy="4774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CONRED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1138475" y="4286480"/>
            <a:ext cx="2029544" cy="4774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Dirección PNC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3546312" y="5193936"/>
            <a:ext cx="1728192" cy="4774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Cuerpo de Bomberos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5930611" y="5193936"/>
            <a:ext cx="1521709" cy="4774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GRUPO RED</a:t>
            </a:r>
            <a:endParaRPr lang="es-MX" dirty="0">
              <a:solidFill>
                <a:schemeClr val="tx1"/>
              </a:solidFill>
            </a:endParaRPr>
          </a:p>
        </p:txBody>
      </p:sp>
      <p:cxnSp>
        <p:nvCxnSpPr>
          <p:cNvPr id="30" name="29 Conector recto"/>
          <p:cNvCxnSpPr>
            <a:stCxn id="25" idx="2"/>
          </p:cNvCxnSpPr>
          <p:nvPr/>
        </p:nvCxnSpPr>
        <p:spPr>
          <a:xfrm>
            <a:off x="2153247" y="4763896"/>
            <a:ext cx="0" cy="321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>
            <a:endCxn id="22" idx="0"/>
          </p:cNvCxnSpPr>
          <p:nvPr/>
        </p:nvCxnSpPr>
        <p:spPr>
          <a:xfrm>
            <a:off x="2140671" y="5613016"/>
            <a:ext cx="0" cy="238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>
            <a:endCxn id="14" idx="1"/>
          </p:cNvCxnSpPr>
          <p:nvPr/>
        </p:nvCxnSpPr>
        <p:spPr>
          <a:xfrm>
            <a:off x="3338618" y="3714853"/>
            <a:ext cx="623088" cy="6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>
            <a:stCxn id="3" idx="3"/>
            <a:endCxn id="20" idx="1"/>
          </p:cNvCxnSpPr>
          <p:nvPr/>
        </p:nvCxnSpPr>
        <p:spPr>
          <a:xfrm>
            <a:off x="3446152" y="2971427"/>
            <a:ext cx="1864210" cy="10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"/>
          <p:cNvCxnSpPr/>
          <p:nvPr/>
        </p:nvCxnSpPr>
        <p:spPr>
          <a:xfrm>
            <a:off x="4820196" y="3753427"/>
            <a:ext cx="9222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>
            <a:stCxn id="14" idx="2"/>
          </p:cNvCxnSpPr>
          <p:nvPr/>
        </p:nvCxnSpPr>
        <p:spPr>
          <a:xfrm flipH="1">
            <a:off x="4387810" y="3960052"/>
            <a:ext cx="5944" cy="326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>
            <a:stCxn id="17" idx="2"/>
            <a:endCxn id="14" idx="0"/>
          </p:cNvCxnSpPr>
          <p:nvPr/>
        </p:nvCxnSpPr>
        <p:spPr>
          <a:xfrm>
            <a:off x="4378257" y="2621124"/>
            <a:ext cx="15497" cy="861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Conector recto"/>
          <p:cNvCxnSpPr/>
          <p:nvPr/>
        </p:nvCxnSpPr>
        <p:spPr>
          <a:xfrm>
            <a:off x="4413221" y="4784340"/>
            <a:ext cx="0" cy="372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"/>
          <p:cNvCxnSpPr/>
          <p:nvPr/>
        </p:nvCxnSpPr>
        <p:spPr>
          <a:xfrm>
            <a:off x="6589587" y="3981517"/>
            <a:ext cx="0" cy="372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"/>
          <p:cNvCxnSpPr/>
          <p:nvPr/>
        </p:nvCxnSpPr>
        <p:spPr>
          <a:xfrm>
            <a:off x="6604684" y="4800110"/>
            <a:ext cx="0" cy="372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>
            <a:off x="2155648" y="3986892"/>
            <a:ext cx="0" cy="321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797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8" grpId="0"/>
      <p:bldP spid="11" grpId="0"/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2E6D-4685-4908-B4C0-7907924FCAD5}" type="datetime1">
              <a:rPr lang="es-ES" smtClean="0"/>
              <a:pPr/>
              <a:t>10/22/14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COSEHOGUA "Integrando la Region"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5-4FBA-40D8-82E9-F6CE5AF80BC5}" type="slidenum">
              <a:rPr lang="es-ES" smtClean="0"/>
              <a:pPr/>
              <a:t>7</a:t>
            </a:fld>
            <a:endParaRPr lang="es-ES"/>
          </a:p>
        </p:txBody>
      </p:sp>
      <p:pic>
        <p:nvPicPr>
          <p:cNvPr id="10" name="Picture 3" descr="C:\Documents and Settings\Administrador\Escritorio\Seguridad 2013\COSEHOGUA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06"/>
            <a:ext cx="9144000" cy="994902"/>
          </a:xfrm>
          <a:prstGeom prst="rect">
            <a:avLst/>
          </a:prstGeom>
          <a:noFill/>
          <a:effectLst>
            <a:innerShdw blurRad="63500" dist="50800" dir="18900000">
              <a:srgbClr val="663300">
                <a:alpha val="50000"/>
              </a:srgbClr>
            </a:innerShdw>
          </a:effectLst>
        </p:spPr>
      </p:pic>
      <p:sp>
        <p:nvSpPr>
          <p:cNvPr id="12" name="4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B799D6D-F03E-4AC1-AA36-2D70B75B8A76}" type="slidenum">
              <a:rPr lang="en-US" smtClean="0">
                <a:latin typeface="Book Antiqua" pitchFamily="18" charset="0"/>
              </a:rPr>
              <a:pPr>
                <a:defRPr/>
              </a:pPr>
              <a:t>7</a:t>
            </a:fld>
            <a:endParaRPr lang="en-US">
              <a:latin typeface="Book Antiqua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7475" r="12384" b="31337"/>
          <a:stretch>
            <a:fillRect/>
          </a:stretch>
        </p:blipFill>
        <p:spPr bwMode="auto">
          <a:xfrm>
            <a:off x="468313" y="1700213"/>
            <a:ext cx="8351837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23528" y="1248190"/>
            <a:ext cx="8568952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Tx/>
              <a:buChar char="•"/>
            </a:pPr>
            <a:r>
              <a:rPr lang="es-SV" sz="2400" b="1" smtClean="0">
                <a:solidFill>
                  <a:schemeClr val="bg1"/>
                </a:solidFill>
                <a:latin typeface="Book Antiqua" pitchFamily="18" charset="0"/>
              </a:rPr>
              <a:t>Proyecto para la Prevención para la Seguridad Ciudadana</a:t>
            </a:r>
            <a:endParaRPr lang="es-ES" sz="2400" b="1" smtClean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733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ctrTitle"/>
          </p:nvPr>
        </p:nvSpPr>
        <p:spPr>
          <a:xfrm>
            <a:off x="2091517" y="1000108"/>
            <a:ext cx="4495800" cy="762000"/>
          </a:xfrm>
        </p:spPr>
        <p:txBody>
          <a:bodyPr>
            <a:normAutofit/>
          </a:bodyPr>
          <a:lstStyle/>
          <a:p>
            <a:pPr algn="l" eaLnBrk="1" hangingPunct="1">
              <a:buClr>
                <a:srgbClr val="C00000"/>
              </a:buClr>
            </a:pPr>
            <a:r>
              <a:rPr lang="es-ES" sz="4000" b="1" dirty="0" smtClean="0">
                <a:solidFill>
                  <a:schemeClr val="bg1"/>
                </a:solidFill>
                <a:latin typeface="Book Antiqua" pitchFamily="18" charset="0"/>
                <a:ea typeface="ＭＳ Ｐゴシック" pitchFamily="-111" charset="-128"/>
              </a:rPr>
              <a:t>Buenas Practicas</a:t>
            </a:r>
          </a:p>
        </p:txBody>
      </p:sp>
      <p:sp>
        <p:nvSpPr>
          <p:cNvPr id="14" name="2 Subtítulo"/>
          <p:cNvSpPr>
            <a:spLocks noGrp="1"/>
          </p:cNvSpPr>
          <p:nvPr>
            <p:ph type="subTitle" idx="1"/>
          </p:nvPr>
        </p:nvSpPr>
        <p:spPr>
          <a:xfrm>
            <a:off x="703113" y="1844824"/>
            <a:ext cx="7541296" cy="4511526"/>
          </a:xfrm>
        </p:spPr>
        <p:txBody>
          <a:bodyPr rtlCol="0">
            <a:noAutofit/>
          </a:bodyPr>
          <a:lstStyle/>
          <a:p>
            <a:pPr marL="285750" indent="-285750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Book Antiqua" pitchFamily="18" charset="0"/>
              </a:rPr>
              <a:t> SOCIEDAD CIVIL</a:t>
            </a:r>
          </a:p>
          <a:p>
            <a:pPr marL="742950" lvl="1" indent="-285750" algn="just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1" dirty="0" err="1" smtClean="0">
                <a:solidFill>
                  <a:schemeClr val="bg1"/>
                </a:solidFill>
                <a:latin typeface="Book Antiqua" pitchFamily="18" charset="0"/>
              </a:rPr>
              <a:t>Asesoria</a:t>
            </a:r>
            <a:r>
              <a:rPr lang="en-US" sz="16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Book Antiqua" pitchFamily="18" charset="0"/>
              </a:rPr>
              <a:t>Comisiones</a:t>
            </a:r>
            <a:r>
              <a:rPr lang="en-US" sz="1600" b="1" dirty="0" smtClean="0">
                <a:solidFill>
                  <a:schemeClr val="bg1"/>
                </a:solidFill>
                <a:latin typeface="Book Antiqua" pitchFamily="18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Book Antiqua" pitchFamily="18" charset="0"/>
              </a:rPr>
              <a:t>Prevencion</a:t>
            </a:r>
            <a:r>
              <a:rPr lang="en-US" sz="1600" b="1" dirty="0" smtClean="0">
                <a:solidFill>
                  <a:schemeClr val="bg1"/>
                </a:solidFill>
                <a:latin typeface="Book Antiqua" pitchFamily="18" charset="0"/>
              </a:rPr>
              <a:t> del </a:t>
            </a:r>
            <a:r>
              <a:rPr lang="en-US" sz="1600" b="1" dirty="0" err="1" smtClean="0">
                <a:solidFill>
                  <a:schemeClr val="bg1"/>
                </a:solidFill>
                <a:latin typeface="Book Antiqua" pitchFamily="18" charset="0"/>
              </a:rPr>
              <a:t>Delito</a:t>
            </a:r>
            <a:r>
              <a:rPr lang="en-US" sz="1600" b="1" dirty="0" smtClean="0">
                <a:solidFill>
                  <a:schemeClr val="bg1"/>
                </a:solidFill>
                <a:latin typeface="Book Antiqua" pitchFamily="18" charset="0"/>
              </a:rPr>
              <a:t>	</a:t>
            </a:r>
          </a:p>
          <a:p>
            <a:pPr marL="285750" indent="-285750" algn="just" eaLnBrk="1" fontAlgn="auto" hangingPunct="1"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Book Antiqua" pitchFamily="18" charset="0"/>
              </a:rPr>
              <a:t> INICIATIVA PRIVADA</a:t>
            </a:r>
            <a:endParaRPr lang="en-US" sz="1600" b="1" dirty="0">
              <a:solidFill>
                <a:schemeClr val="bg1"/>
              </a:solidFill>
              <a:latin typeface="Book Antiqua" pitchFamily="18" charset="0"/>
            </a:endParaRPr>
          </a:p>
          <a:p>
            <a:pPr marL="742950" lvl="1" indent="-285750" algn="just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Book Antiqua" pitchFamily="18" charset="0"/>
              </a:rPr>
              <a:t>Se  genera   el apoyo  Para  seguimientos 	especificos</a:t>
            </a:r>
            <a:endParaRPr lang="en-US" sz="1600" b="1" dirty="0">
              <a:solidFill>
                <a:schemeClr val="bg1"/>
              </a:solidFill>
              <a:latin typeface="Book Antiqua" pitchFamily="18" charset="0"/>
            </a:endParaRPr>
          </a:p>
          <a:p>
            <a:pPr marL="742950" lvl="1" indent="-285750" algn="just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Book Antiqua" pitchFamily="18" charset="0"/>
              </a:rPr>
              <a:t>Se capacita a personal de Seguridad hotelero</a:t>
            </a:r>
            <a:endParaRPr lang="en-US" sz="1600" b="1" dirty="0">
              <a:solidFill>
                <a:schemeClr val="bg1"/>
              </a:solidFill>
              <a:latin typeface="Book Antiqua" pitchFamily="18" charset="0"/>
            </a:endParaRPr>
          </a:p>
          <a:p>
            <a:pPr marL="742950" lvl="1" indent="-285750" algn="just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Book Antiqua" pitchFamily="18" charset="0"/>
              </a:rPr>
              <a:t> Se generan todos los espacios de Coordination a nivel  de Gerentes de Seguridad</a:t>
            </a:r>
          </a:p>
          <a:p>
            <a:pPr lvl="1" algn="just">
              <a:buClr>
                <a:schemeClr val="bg1"/>
              </a:buClr>
              <a:defRPr/>
            </a:pPr>
            <a:endParaRPr lang="en-US" sz="1600" b="1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 marL="285750" indent="-285750" algn="just" eaLnBrk="1" fontAlgn="auto" hangingPunct="1"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Book Antiqua" pitchFamily="18" charset="0"/>
              </a:rPr>
              <a:t> SOCIEDAD GUBERNAMENTAL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Book Antiqua" pitchFamily="18" charset="0"/>
              </a:rPr>
              <a:t>Coordinaciones especificas de Seguridad</a:t>
            </a:r>
            <a:endParaRPr lang="en-US" sz="1600" b="1" dirty="0">
              <a:solidFill>
                <a:schemeClr val="bg1"/>
              </a:solidFill>
              <a:latin typeface="Book Antiqua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Book Antiqua" pitchFamily="18" charset="0"/>
              </a:rPr>
              <a:t>Certificacion de pilotos  de transporte Seguro para 	huespedes con Areonautica civil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Book Antiqua" pitchFamily="18" charset="0"/>
              </a:rPr>
              <a:t>Asesoria para el proyecto de seguridad ascenso volcán  de Agua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Book Antiqua" pitchFamily="18" charset="0"/>
              </a:rPr>
              <a:t>Desarrollo de planes de trabajo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n-US" sz="1600" b="1" dirty="0" err="1" smtClean="0">
                <a:solidFill>
                  <a:schemeClr val="bg1"/>
                </a:solidFill>
                <a:latin typeface="Book Antiqua" pitchFamily="18" charset="0"/>
              </a:rPr>
              <a:t>Participacion</a:t>
            </a:r>
            <a:r>
              <a:rPr lang="en-US" sz="1600" b="1" dirty="0" smtClean="0">
                <a:solidFill>
                  <a:schemeClr val="bg1"/>
                </a:solidFill>
                <a:latin typeface="Book Antiqua" pitchFamily="18" charset="0"/>
              </a:rPr>
              <a:t> Mesa de Seguridad y Turismo</a:t>
            </a:r>
          </a:p>
          <a:p>
            <a:pPr marL="285750" indent="-285750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1600" b="1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 marL="285750" indent="-285750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1600" b="1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 marL="171450" indent="-171450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s-ES" sz="1600" dirty="0">
              <a:solidFill>
                <a:schemeClr val="bg1"/>
              </a:solidFill>
              <a:latin typeface="Book Antiqu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5-4FBA-40D8-82E9-F6CE5AF80BC5}" type="slidenum">
              <a:rPr lang="es-ES" smtClean="0">
                <a:solidFill>
                  <a:schemeClr val="bg1"/>
                </a:solidFill>
              </a:rPr>
              <a:pPr/>
              <a:t>8</a:t>
            </a:fld>
            <a:endParaRPr lang="es-ES">
              <a:solidFill>
                <a:schemeClr val="bg1"/>
              </a:solidFill>
            </a:endParaRPr>
          </a:p>
        </p:txBody>
      </p:sp>
      <p:pic>
        <p:nvPicPr>
          <p:cNvPr id="10" name="Picture 3" descr="C:\Documents and Settings\Administrador\Escritorio\Seguridad 2013\COSEHOGUA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06"/>
            <a:ext cx="9144000" cy="994902"/>
          </a:xfrm>
          <a:prstGeom prst="rect">
            <a:avLst/>
          </a:prstGeom>
          <a:noFill/>
          <a:effectLst>
            <a:innerShdw blurRad="63500" dist="50800" dir="18900000">
              <a:srgbClr val="663300">
                <a:alpha val="50000"/>
              </a:srgbClr>
            </a:innerShdw>
          </a:effectLst>
        </p:spPr>
      </p:pic>
      <p:sp>
        <p:nvSpPr>
          <p:cNvPr id="8" name="2 Marcador de fecha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mtClean="0">
                <a:solidFill>
                  <a:schemeClr val="bg1"/>
                </a:solidFill>
                <a:latin typeface="Book Antiqua" pitchFamily="18" charset="0"/>
              </a:rPr>
              <a:t>11/22/2012</a:t>
            </a:r>
            <a:endParaRPr lang="en-US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1" name="3 Marcador de pie de página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mtClean="0">
                <a:solidFill>
                  <a:schemeClr val="bg1"/>
                </a:solidFill>
                <a:latin typeface="Book Antiqua" pitchFamily="18" charset="0"/>
              </a:rPr>
              <a:t>Cosehogua Guatemala</a:t>
            </a:r>
            <a:endParaRPr lang="es-ES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2" name="4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B799D6D-F03E-4AC1-AA36-2D70B75B8A76}" type="slidenum">
              <a:rPr lang="en-US" smtClean="0">
                <a:solidFill>
                  <a:schemeClr val="bg1"/>
                </a:solidFill>
                <a:latin typeface="Book Antiqua" pitchFamily="18" charset="0"/>
              </a:rPr>
              <a:pPr>
                <a:defRPr/>
              </a:pPr>
              <a:t>8</a:t>
            </a:fld>
            <a:endParaRPr lang="en-US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436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  <a:latin typeface="Book Antiqua" pitchFamily="18" charset="0"/>
              </a:rPr>
              <a:t>PROYECTOS </a:t>
            </a:r>
            <a:endParaRPr lang="es-MX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5536-960A-4ADB-A383-5A911EEF2AB4}" type="datetime1">
              <a:rPr lang="es-ES" smtClean="0"/>
              <a:pPr/>
              <a:t>10/22/14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COSEHOGUA "Integrando la Region"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5-4FBA-40D8-82E9-F6CE5AF80BC5}" type="slidenum">
              <a:rPr lang="es-ES" smtClean="0"/>
              <a:pPr/>
              <a:t>9</a:t>
            </a:fld>
            <a:endParaRPr lang="es-ES"/>
          </a:p>
        </p:txBody>
      </p:sp>
      <p:pic>
        <p:nvPicPr>
          <p:cNvPr id="1026" name="Picture 2" descr="C:\Users\Toshiba Qosmio\Desktop\COSEHOGUA 2013 A 2013\IMG_607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28" y="2368301"/>
            <a:ext cx="4186808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oshiba Qosmio\Desktop\COSEHOGUA 2013 A 2013\Fotos Cap-Soleil 13-7-2011\DSC069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939" y="2368301"/>
            <a:ext cx="4038600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683568" y="1487901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Book Antiqua" pitchFamily="18" charset="0"/>
              </a:rPr>
              <a:t>SISTEMA DE COMUNICACION</a:t>
            </a:r>
            <a:endParaRPr lang="es-MX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499992" y="1488647"/>
            <a:ext cx="4339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Book Antiqua" pitchFamily="18" charset="0"/>
              </a:rPr>
              <a:t>CAPACITACIONES SECTOR HOTELERO</a:t>
            </a:r>
            <a:endParaRPr lang="es-MX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662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owerpoint_e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1813</TotalTime>
  <Words>1262</Words>
  <Application>Microsoft Macintosh PowerPoint</Application>
  <PresentationFormat>On-screen Show (4:3)</PresentationFormat>
  <Paragraphs>276</Paragraphs>
  <Slides>41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Tema de Office</vt:lpstr>
      <vt:lpstr>1_powerpoint_eng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Buenas Practicas</vt:lpstr>
      <vt:lpstr>PROYECTOS </vt:lpstr>
      <vt:lpstr>CURSO GESTION Y MANEJO DE CRISIS</vt:lpstr>
      <vt:lpstr>INTERVENCIONES</vt:lpstr>
      <vt:lpstr>INTEGRACION</vt:lpstr>
      <vt:lpstr>PowerPoint Presentation</vt:lpstr>
      <vt:lpstr>PowerPoint Presentation</vt:lpstr>
      <vt:lpstr>- Comité Interamericano contra el Terrorismo (CICTE) /  Secretaria de Seguridad Multidimensional (SSM) -  Departamento de Des. Económico, Comercio y Turismo/ Secretaría Ejecutiva para el Desarrollo Integral (SEDI)  Organización de los Estados Americanos</vt:lpstr>
      <vt:lpstr>Objetivo</vt:lpstr>
      <vt:lpstr>Ubicación</vt:lpstr>
      <vt:lpstr>PowerPoint Presentation</vt:lpstr>
      <vt:lpstr>Ubicación</vt:lpstr>
      <vt:lpstr>Problemática</vt:lpstr>
      <vt:lpstr>Áreas Conflictivas</vt:lpstr>
      <vt:lpstr>Estado de Fuerza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DurieSpain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Xp SP3 Relax Edition 2</dc:creator>
  <cp:lastModifiedBy>Miguel Rico Diener</cp:lastModifiedBy>
  <cp:revision>110</cp:revision>
  <dcterms:created xsi:type="dcterms:W3CDTF">2013-02-17T08:56:25Z</dcterms:created>
  <dcterms:modified xsi:type="dcterms:W3CDTF">2014-10-22T15:34:29Z</dcterms:modified>
</cp:coreProperties>
</file>